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77" r:id="rId4"/>
    <p:sldId id="271" r:id="rId5"/>
    <p:sldId id="275" r:id="rId6"/>
    <p:sldId id="276" r:id="rId7"/>
    <p:sldId id="262" r:id="rId8"/>
    <p:sldId id="264" r:id="rId9"/>
    <p:sldId id="278" r:id="rId10"/>
    <p:sldId id="280" r:id="rId11"/>
    <p:sldId id="28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A57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445F4-2501-4735-BD1C-6BFDB07C191A}" v="2" dt="2024-11-25T10:26:45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2" d="100"/>
          <a:sy n="102" d="100"/>
        </p:scale>
        <p:origin x="95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Ndjeng" userId="3aa755cc5493683d" providerId="LiveId" clId="{8DD445F4-2501-4735-BD1C-6BFDB07C191A}"/>
    <pc:docChg chg="custSel modSld">
      <pc:chgData name="Dominique Ndjeng" userId="3aa755cc5493683d" providerId="LiveId" clId="{8DD445F4-2501-4735-BD1C-6BFDB07C191A}" dt="2024-11-25T10:27:05.616" v="17" actId="478"/>
      <pc:docMkLst>
        <pc:docMk/>
      </pc:docMkLst>
      <pc:sldChg chg="addSp delSp modSp mod">
        <pc:chgData name="Dominique Ndjeng" userId="3aa755cc5493683d" providerId="LiveId" clId="{8DD445F4-2501-4735-BD1C-6BFDB07C191A}" dt="2024-11-25T10:27:05.616" v="17" actId="478"/>
        <pc:sldMkLst>
          <pc:docMk/>
          <pc:sldMk cId="1569400118" sldId="277"/>
        </pc:sldMkLst>
        <pc:spChg chg="mod">
          <ac:chgData name="Dominique Ndjeng" userId="3aa755cc5493683d" providerId="LiveId" clId="{8DD445F4-2501-4735-BD1C-6BFDB07C191A}" dt="2024-11-25T10:23:37.286" v="9" actId="20577"/>
          <ac:spMkLst>
            <pc:docMk/>
            <pc:sldMk cId="1569400118" sldId="277"/>
            <ac:spMk id="3" creationId="{F4D3F87C-7AE1-4490-A714-83FD998253EB}"/>
          </ac:spMkLst>
        </pc:spChg>
        <pc:picChg chg="add del mod">
          <ac:chgData name="Dominique Ndjeng" userId="3aa755cc5493683d" providerId="LiveId" clId="{8DD445F4-2501-4735-BD1C-6BFDB07C191A}" dt="2024-11-25T10:27:05.616" v="17" actId="478"/>
          <ac:picMkLst>
            <pc:docMk/>
            <pc:sldMk cId="1569400118" sldId="277"/>
            <ac:picMk id="5" creationId="{3E4D68B5-8689-BFEE-3CFE-B4DDFAB1C7CD}"/>
          </ac:picMkLst>
        </pc:picChg>
        <pc:picChg chg="add del mod">
          <ac:chgData name="Dominique Ndjeng" userId="3aa755cc5493683d" providerId="LiveId" clId="{8DD445F4-2501-4735-BD1C-6BFDB07C191A}" dt="2024-11-25T10:27:03.687" v="16" actId="478"/>
          <ac:picMkLst>
            <pc:docMk/>
            <pc:sldMk cId="1569400118" sldId="277"/>
            <ac:picMk id="7" creationId="{EC79EBEA-1B32-BEC1-43FD-C884BF971E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9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341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4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0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3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0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4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7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8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3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3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23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0iv5B2Jlrls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tiff"/><Relationship Id="rId7" Type="http://schemas.openxmlformats.org/officeDocument/2006/relationships/hyperlink" Target="https://stadtarchiv.bergheim.de/projekte/juedisches-leben/2021/gruppe-familien.php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openxmlformats.org/officeDocument/2006/relationships/hyperlink" Target="https://www.youtube.com/watch?v=4D5_nbH15G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s://www.nsberatung.de/fileadmin/download/Wir-haben-ueberlebt.pdf" TargetMode="External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hyperlink" Target="https://padlet.com/dominiquenzumbie/hin-und-weg-ankommen-in-bergheim-3wzi039avm0kc6qk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hyperlink" Target="mailto:amling@gesamtschule-bergheim.de" TargetMode="External"/><Relationship Id="rId7" Type="http://schemas.openxmlformats.org/officeDocument/2006/relationships/hyperlink" Target="https://gesamtschule-bergheim.de/index.php/lernen/faecher/gesellschaftslehre/projekt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samtschule-bergheim.de/index.php/lernen/faecher/gesellschaftslehre" TargetMode="External"/><Relationship Id="rId5" Type="http://schemas.openxmlformats.org/officeDocument/2006/relationships/hyperlink" Target="mailto:ndjeng@gesamtschule-berhgeim.de" TargetMode="External"/><Relationship Id="rId4" Type="http://schemas.openxmlformats.org/officeDocument/2006/relationships/hyperlink" Target="mailto:ndjeng@gesamtschule-bergheim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859FEF9A-9073-4D0C-AE3F-4B05B7C78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9A868E46-760C-4803-96E3-94D7FF55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632DB3C-29C8-435B-832E-2A000331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61021" y="1828800"/>
            <a:ext cx="0" cy="3200400"/>
          </a:xfrm>
          <a:prstGeom prst="line">
            <a:avLst/>
          </a:prstGeom>
          <a:ln w="19050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92A7F05-6B3A-4209-90C9-E0DA5047B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2582" y="1333500"/>
            <a:ext cx="7666367" cy="4191000"/>
          </a:xfrm>
        </p:spPr>
        <p:txBody>
          <a:bodyPr anchor="ctr">
            <a:normAutofit/>
          </a:bodyPr>
          <a:lstStyle/>
          <a:p>
            <a:pPr algn="ctr"/>
            <a:r>
              <a:rPr lang="de-DE" b="1" dirty="0">
                <a:latin typeface="Futura hv bt"/>
              </a:rPr>
              <a:t>Geschichts-</a:t>
            </a:r>
            <a:r>
              <a:rPr lang="de-DE" b="1" dirty="0" err="1">
                <a:latin typeface="Futura hv bt"/>
              </a:rPr>
              <a:t>projektkurs</a:t>
            </a:r>
            <a:r>
              <a:rPr lang="de-DE" b="1" dirty="0">
                <a:latin typeface="Futura hv bt"/>
              </a:rPr>
              <a:t> Q1</a:t>
            </a:r>
            <a:endParaRPr lang="de-DE" b="1" cap="none" dirty="0">
              <a:latin typeface="Futura hv bt"/>
            </a:endParaRP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ADD0C99-4DC6-48EA-90F0-48093AF67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13" y="0"/>
            <a:ext cx="9068988" cy="1309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0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6D61AF-48D1-47DC-A507-46362E11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79" y="3990461"/>
            <a:ext cx="3747547" cy="1918396"/>
          </a:xfrm>
        </p:spPr>
        <p:txBody>
          <a:bodyPr anchor="ctr">
            <a:normAutofit/>
          </a:bodyPr>
          <a:lstStyle/>
          <a:p>
            <a:pPr algn="ctr"/>
            <a:r>
              <a:rPr lang="de-DE" sz="2800" b="1" u="sng" dirty="0">
                <a:latin typeface="Futura hv bt"/>
              </a:rPr>
              <a:t>4. Beispielprojekte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C096BF6-71D3-4F23-B501-DAA8D2AE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13" y="0"/>
            <a:ext cx="9068988" cy="1309802"/>
          </a:xfrm>
          <a:prstGeom prst="rect">
            <a:avLst/>
          </a:prstGeom>
          <a:noFill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D3F87C-7AE1-4490-A714-83FD99825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683" y="1196475"/>
            <a:ext cx="3488758" cy="2707342"/>
          </a:xfrm>
          <a:ln>
            <a:solidFill>
              <a:schemeClr val="bg2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None/>
            </a:pPr>
            <a:r>
              <a:rPr lang="de-DE" sz="12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Zeitzeugenprojekt 23/24: Hin und Weg – Ankommen in Bergheim </a:t>
            </a:r>
          </a:p>
          <a:p>
            <a:pPr marL="0" indent="0">
              <a:buNone/>
            </a:pPr>
            <a:r>
              <a:rPr lang="de-DE" sz="800" b="1" dirty="0">
                <a:solidFill>
                  <a:schemeClr val="tx2"/>
                </a:solidFill>
                <a:latin typeface="Futura hv bt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https://padlet.com/dominiquenzumbie/hin-und-weg-ankommen-in-bergheim-3wzi039avm0kc6qk</a:t>
            </a:r>
            <a:r>
              <a:rPr lang="de-DE" sz="800" b="1" dirty="0">
                <a:solidFill>
                  <a:schemeClr val="tx2"/>
                </a:solidFill>
                <a:latin typeface="Futura hv bt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5" name="Grafik 4" descr="Ein Bild, das Muster, Quadrat, Pixel, Kreuzworträtsel enthält.&#10;&#10;Automatisch generierte Beschreibung">
            <a:extLst>
              <a:ext uri="{FF2B5EF4-FFF2-40B4-BE49-F238E27FC236}">
                <a16:creationId xmlns:a16="http://schemas.microsoft.com/office/drawing/2014/main" id="{0ADF4B11-A491-F53A-2BE7-E4937BFFE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923" y="1237105"/>
            <a:ext cx="1286035" cy="128603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D87CD3-AD07-6CDD-62A3-AC9E9FD2EB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343"/>
          <a:stretch/>
        </p:blipFill>
        <p:spPr>
          <a:xfrm>
            <a:off x="994010" y="1267496"/>
            <a:ext cx="1957127" cy="164304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5AFD8D5-A592-53AF-CD8B-30DAB8D76BE6}"/>
              </a:ext>
            </a:extLst>
          </p:cNvPr>
          <p:cNvSpPr txBox="1">
            <a:spLocks/>
          </p:cNvSpPr>
          <p:nvPr/>
        </p:nvSpPr>
        <p:spPr>
          <a:xfrm>
            <a:off x="4754433" y="1196473"/>
            <a:ext cx="3488758" cy="270734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r>
              <a:rPr lang="de-DE" sz="12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Zeitzeugenprojekt 21/22 – Jüdisches Leben in Bergheim in Kooperation mit den Stolpersteinen </a:t>
            </a:r>
          </a:p>
          <a:p>
            <a:pPr marL="0" indent="0">
              <a:buFont typeface="Wingdings 3" charset="2"/>
              <a:buNone/>
            </a:pPr>
            <a:r>
              <a:rPr lang="de-DE" sz="800" b="1" dirty="0">
                <a:solidFill>
                  <a:schemeClr val="tx2"/>
                </a:solidFill>
                <a:latin typeface="Futura hv bt"/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https://stadtarchiv.bergheim.de/projekte/juedisches-leben/2021/gruppe-familien.php</a:t>
            </a:r>
            <a:r>
              <a:rPr lang="de-DE" sz="800" b="1" dirty="0">
                <a:solidFill>
                  <a:schemeClr val="tx2"/>
                </a:solidFill>
                <a:latin typeface="Futura hv bt"/>
                <a:sym typeface="Wingdings" panose="05000000000000000000" pitchFamily="2" charset="2"/>
              </a:rPr>
              <a:t> </a:t>
            </a: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63F0CA2A-2CFD-9C34-6A26-66C74D9E7CE5}"/>
              </a:ext>
            </a:extLst>
          </p:cNvPr>
          <p:cNvSpPr txBox="1">
            <a:spLocks/>
          </p:cNvSpPr>
          <p:nvPr/>
        </p:nvSpPr>
        <p:spPr>
          <a:xfrm>
            <a:off x="8504292" y="1199288"/>
            <a:ext cx="3488758" cy="270734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r>
              <a:rPr lang="de-DE" sz="12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Zeitzeugenprojekt 20/21 – "Gedächtnisprotokolle der Sprachlosigkeit" - ein </a:t>
            </a:r>
            <a:r>
              <a:rPr lang="de-DE" sz="1200" b="1" dirty="0" err="1">
                <a:solidFill>
                  <a:schemeClr val="tx2">
                    <a:lumMod val="75000"/>
                  </a:schemeClr>
                </a:solidFill>
                <a:latin typeface="Futura hv bt"/>
              </a:rPr>
              <a:t>Zeitzeug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*innen Theaterprojekt </a:t>
            </a:r>
          </a:p>
          <a:p>
            <a:pPr marL="0" indent="0">
              <a:buFont typeface="Wingdings 3" charset="2"/>
              <a:buNone/>
            </a:pPr>
            <a:r>
              <a:rPr lang="de-DE" sz="800" b="1" dirty="0">
                <a:solidFill>
                  <a:schemeClr val="tx2"/>
                </a:solidFill>
                <a:latin typeface="Futura hv bt"/>
                <a:sym typeface="Wingdings" panose="05000000000000000000" pitchFamily="2" charset="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https://www.youtube.com/watch?v=0iv5B2Jlrls</a:t>
            </a:r>
            <a:endParaRPr lang="de-DE" sz="800" b="1" dirty="0">
              <a:solidFill>
                <a:schemeClr val="tx2"/>
              </a:solidFill>
              <a:latin typeface="Futura hv bt"/>
              <a:sym typeface="Wingdings" panose="05000000000000000000" pitchFamily="2" charset="2"/>
            </a:endParaRPr>
          </a:p>
        </p:txBody>
      </p:sp>
      <p:pic>
        <p:nvPicPr>
          <p:cNvPr id="18" name="Grafik 17" descr="Ein Bild, das Muster, Screenshot, Symmetrie, Quadrat enthält.&#10;&#10;Automatisch generierte Beschreibung">
            <a:extLst>
              <a:ext uri="{FF2B5EF4-FFF2-40B4-BE49-F238E27FC236}">
                <a16:creationId xmlns:a16="http://schemas.microsoft.com/office/drawing/2014/main" id="{BD2E74E2-CC99-575F-61BC-3BD628E616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9327" y="1167275"/>
            <a:ext cx="1339000" cy="1339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C2895FA-9E79-358C-4F0F-2DA6AAFB8D1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656"/>
          <a:stretch/>
        </p:blipFill>
        <p:spPr>
          <a:xfrm>
            <a:off x="4807997" y="1228604"/>
            <a:ext cx="1957126" cy="1643047"/>
          </a:xfrm>
          <a:prstGeom prst="rect">
            <a:avLst/>
          </a:prstGeom>
        </p:spPr>
      </p:pic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BA24885-B15A-383C-4B16-F20AFEE7EB5B}"/>
              </a:ext>
            </a:extLst>
          </p:cNvPr>
          <p:cNvSpPr txBox="1">
            <a:spLocks/>
          </p:cNvSpPr>
          <p:nvPr/>
        </p:nvSpPr>
        <p:spPr>
          <a:xfrm>
            <a:off x="8503025" y="3990461"/>
            <a:ext cx="3488758" cy="270734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r>
              <a:rPr lang="de-DE" sz="12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Zeitzeugenprojekt 18/19: Wir haben überlebt – </a:t>
            </a:r>
            <a:r>
              <a:rPr lang="de-DE" sz="1200" b="1" dirty="0" err="1">
                <a:solidFill>
                  <a:schemeClr val="tx2">
                    <a:lumMod val="75000"/>
                  </a:schemeClr>
                </a:solidFill>
                <a:latin typeface="Futura hv bt"/>
              </a:rPr>
              <a:t>Biografiewerkstatt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 zum Thema Flucht und Migration</a:t>
            </a:r>
          </a:p>
          <a:p>
            <a:pPr marL="0" indent="0">
              <a:buFont typeface="Wingdings 3" charset="2"/>
              <a:buNone/>
            </a:pPr>
            <a:r>
              <a:rPr lang="de-DE" sz="800" b="1" dirty="0">
                <a:solidFill>
                  <a:schemeClr val="tx2"/>
                </a:solidFill>
                <a:latin typeface="Futura hv bt"/>
                <a:sym typeface="Wingdings" panose="05000000000000000000" pitchFamily="2" charset="2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https://www.nsberatung.de/fileadmin/download/Wir-haben-ueberlebt.pdf</a:t>
            </a:r>
            <a:endParaRPr lang="de-DE" sz="800" b="1" dirty="0">
              <a:solidFill>
                <a:schemeClr val="tx2"/>
              </a:solidFill>
              <a:latin typeface="Futura hv bt"/>
              <a:sym typeface="Wingdings" panose="05000000000000000000" pitchFamily="2" charset="2"/>
            </a:endParaRPr>
          </a:p>
        </p:txBody>
      </p:sp>
      <p:pic>
        <p:nvPicPr>
          <p:cNvPr id="31" name="Grafik 30" descr="Ein Bild, das Screenshot, Muster, Quadrat, Pixel enthält.&#10;&#10;Automatisch generierte Beschreibung">
            <a:extLst>
              <a:ext uri="{FF2B5EF4-FFF2-40B4-BE49-F238E27FC236}">
                <a16:creationId xmlns:a16="http://schemas.microsoft.com/office/drawing/2014/main" id="{91EF2279-9021-E9CD-16D9-E07C92B805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79741" y="1192662"/>
            <a:ext cx="1339000" cy="1339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D4FD62C-D7BA-8C14-8B87-FFF1473CF2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19172" y="1227952"/>
            <a:ext cx="2164497" cy="1406731"/>
          </a:xfrm>
          <a:prstGeom prst="rect">
            <a:avLst/>
          </a:prstGeom>
        </p:spPr>
      </p:pic>
      <p:pic>
        <p:nvPicPr>
          <p:cNvPr id="35" name="Grafik 34" descr="Ein Bild, das Muster, Screenshot, Quadrat, Symmetrie enthält.&#10;&#10;Automatisch generierte Beschreibung">
            <a:extLst>
              <a:ext uri="{FF2B5EF4-FFF2-40B4-BE49-F238E27FC236}">
                <a16:creationId xmlns:a16="http://schemas.microsoft.com/office/drawing/2014/main" id="{BF50FAB2-034C-75F4-9D92-1E9EC5927C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97282" y="3988874"/>
            <a:ext cx="1294501" cy="1294501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AF062C6-4F44-381E-3CEF-E5A396FBAB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93701" y="4025751"/>
            <a:ext cx="1772001" cy="1657834"/>
          </a:xfrm>
          <a:prstGeom prst="rect">
            <a:avLst/>
          </a:prstGeom>
        </p:spPr>
      </p:pic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C5FAAEDB-C022-00D8-F09F-1AD051E52970}"/>
              </a:ext>
            </a:extLst>
          </p:cNvPr>
          <p:cNvSpPr txBox="1">
            <a:spLocks/>
          </p:cNvSpPr>
          <p:nvPr/>
        </p:nvSpPr>
        <p:spPr>
          <a:xfrm>
            <a:off x="4747635" y="3983939"/>
            <a:ext cx="3488758" cy="270734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endParaRPr lang="de-DE" sz="12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  <a:p>
            <a:pPr marL="0" indent="0">
              <a:buFont typeface="Wingdings 3" charset="2"/>
              <a:buNone/>
            </a:pPr>
            <a:r>
              <a:rPr lang="de-DE" sz="12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Zeitzeugenprojekt 19/20: </a:t>
            </a:r>
            <a:r>
              <a:rPr lang="de-DE" sz="1200" b="1" dirty="0" err="1">
                <a:solidFill>
                  <a:schemeClr val="tx2">
                    <a:lumMod val="75000"/>
                  </a:schemeClr>
                </a:solidFill>
                <a:latin typeface="Futura hv bt"/>
              </a:rPr>
              <a:t>Biografiewerkstatt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 – Flucht und Vertreibung</a:t>
            </a:r>
          </a:p>
          <a:p>
            <a:pPr marL="0" indent="0">
              <a:buFont typeface="Wingdings 3" charset="2"/>
              <a:buNone/>
            </a:pPr>
            <a:r>
              <a:rPr lang="de-DE" sz="800" b="1" dirty="0">
                <a:solidFill>
                  <a:schemeClr val="tx2"/>
                </a:solidFill>
                <a:latin typeface="Futura hv bt"/>
                <a:sym typeface="Wingdings" panose="05000000000000000000" pitchFamily="2" charset="2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https://www.youtube.com/watch?v=4D5_nbH15GU</a:t>
            </a:r>
            <a:endParaRPr lang="de-DE" sz="800" b="1" dirty="0">
              <a:solidFill>
                <a:schemeClr val="tx2"/>
              </a:solidFill>
              <a:latin typeface="Futura hv bt"/>
              <a:sym typeface="Wingdings" panose="05000000000000000000" pitchFamily="2" charset="2"/>
            </a:endParaRPr>
          </a:p>
        </p:txBody>
      </p:sp>
      <p:pic>
        <p:nvPicPr>
          <p:cNvPr id="40" name="Grafik 39" descr="Ein Bild, das Muster, Screenshot, Quadrat, Symmetrie enthält.&#10;&#10;Automatisch generierte Beschreibung">
            <a:extLst>
              <a:ext uri="{FF2B5EF4-FFF2-40B4-BE49-F238E27FC236}">
                <a16:creationId xmlns:a16="http://schemas.microsoft.com/office/drawing/2014/main" id="{642DBAF9-B8A0-61A8-A498-B9833786FE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9830" y="3951429"/>
            <a:ext cx="1308937" cy="130893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4E3F6A6E-E7D1-5C05-5780-862DA3F4F8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73184" y="4011636"/>
            <a:ext cx="2183414" cy="14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7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6D61AF-48D1-47DC-A507-46362E11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69" y="1416907"/>
            <a:ext cx="3747547" cy="4825011"/>
          </a:xfrm>
        </p:spPr>
        <p:txBody>
          <a:bodyPr anchor="ctr">
            <a:normAutofit/>
          </a:bodyPr>
          <a:lstStyle/>
          <a:p>
            <a:pPr algn="ctr"/>
            <a:r>
              <a:rPr lang="de-DE" b="1" u="sng" dirty="0">
                <a:latin typeface="Futura hv bt"/>
              </a:rPr>
              <a:t>5. </a:t>
            </a:r>
            <a:r>
              <a:rPr lang="de-DE" b="1" u="sng" dirty="0" err="1">
                <a:latin typeface="Futura hv bt"/>
              </a:rPr>
              <a:t>Leistungsbe</a:t>
            </a:r>
            <a:r>
              <a:rPr lang="de-DE" b="1" u="sng" dirty="0">
                <a:latin typeface="Futura hv bt"/>
              </a:rPr>
              <a:t>-wertung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D3F87C-7AE1-4490-A714-83FD99825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75" y="1199566"/>
            <a:ext cx="6626118" cy="5248657"/>
          </a:xfrm>
        </p:spPr>
        <p:txBody>
          <a:bodyPr anchor="ctr">
            <a:normAutofit/>
          </a:bodyPr>
          <a:lstStyle/>
          <a:p>
            <a:endParaRPr lang="de-DE" sz="2400" b="1" dirty="0">
              <a:solidFill>
                <a:schemeClr val="tx2">
                  <a:lumMod val="75000"/>
                </a:schemeClr>
              </a:solidFill>
              <a:latin typeface="Futura hv bt"/>
              <a:sym typeface="Wingdings" panose="05000000000000000000" pitchFamily="2" charset="2"/>
            </a:endParaRP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  <a:sym typeface="Wingdings" panose="05000000000000000000" pitchFamily="2" charset="2"/>
              </a:rPr>
              <a:t>schriftliche Projektarbeit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  <a:sym typeface="Wingdings" panose="05000000000000000000" pitchFamily="2" charset="2"/>
              </a:rPr>
              <a:t>Abgaben von Rechercheergebnisse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  <a:sym typeface="Wingdings" panose="05000000000000000000" pitchFamily="2" charset="2"/>
              </a:rPr>
              <a:t>Zuverlässigkeit bei Teilfristen des Projektes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  <a:sym typeface="Wingdings" panose="05000000000000000000" pitchFamily="2" charset="2"/>
              </a:rPr>
              <a:t>sonstige Mitarbeit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C096BF6-71D3-4F23-B501-DAA8D2AE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13" y="0"/>
            <a:ext cx="9068988" cy="1309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69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68FB46-0162-4E33-9DB5-644FFFFD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804672"/>
            <a:ext cx="3994179" cy="5248656"/>
          </a:xfrm>
        </p:spPr>
        <p:txBody>
          <a:bodyPr anchor="ctr">
            <a:normAutofit/>
          </a:bodyPr>
          <a:lstStyle/>
          <a:p>
            <a:pPr algn="ctr"/>
            <a:r>
              <a:rPr lang="de-DE" sz="2800" b="1" dirty="0">
                <a:latin typeface="Futura hv bt"/>
              </a:rPr>
              <a:t>6. Kontaktdaten und 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21D3FC-F384-4EE9-87AC-BAF90BEB4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917" y="1108291"/>
            <a:ext cx="6399930" cy="5248657"/>
          </a:xfrm>
        </p:spPr>
        <p:txBody>
          <a:bodyPr anchor="ctr"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de-DE" sz="2800" b="1" dirty="0">
                <a:solidFill>
                  <a:schemeClr val="tx2"/>
                </a:solidFill>
                <a:latin typeface="Futura hv bt"/>
              </a:rPr>
              <a:t>Schreibe für weitere Informationen an: </a:t>
            </a:r>
            <a:endParaRPr lang="de-DE" sz="2800" b="1" dirty="0">
              <a:solidFill>
                <a:schemeClr val="bg1"/>
              </a:solidFill>
              <a:latin typeface="Futura hv bt"/>
            </a:endParaRPr>
          </a:p>
          <a:p>
            <a:pPr lvl="0"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latin typeface="Futura hv b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schoth@gesamtschule-bergheim.de</a:t>
            </a:r>
            <a:endParaRPr lang="de-DE" b="1" dirty="0">
              <a:solidFill>
                <a:schemeClr val="bg1"/>
              </a:solidFill>
              <a:latin typeface="Futura hv bt"/>
            </a:endParaRPr>
          </a:p>
          <a:p>
            <a:pPr lvl="0"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latin typeface="Futura hv b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ndjeng@gesamtschule-bergheim.de</a:t>
            </a:r>
            <a:endParaRPr lang="de-DE" b="1" dirty="0">
              <a:solidFill>
                <a:schemeClr val="bg1"/>
              </a:solidFill>
              <a:latin typeface="Futura hv bt"/>
            </a:endParaRPr>
          </a:p>
          <a:p>
            <a:pPr lvl="0">
              <a:lnSpc>
                <a:spcPct val="150000"/>
              </a:lnSpc>
            </a:pPr>
            <a:r>
              <a:rPr lang="de-DE" b="1" dirty="0">
                <a:solidFill>
                  <a:schemeClr val="tx2"/>
                </a:solidFill>
                <a:latin typeface="Futura hv bt"/>
              </a:rPr>
              <a:t>oder</a:t>
            </a:r>
            <a:r>
              <a:rPr lang="de-DE" sz="2600" b="1" dirty="0">
                <a:solidFill>
                  <a:schemeClr val="tx2"/>
                </a:solidFill>
                <a:latin typeface="Futura hv bt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Futura hv b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nils.schmidt@gesamtschule-berhgeim.de</a:t>
            </a:r>
            <a:r>
              <a:rPr lang="de-DE" b="1" dirty="0">
                <a:solidFill>
                  <a:schemeClr val="bg1"/>
                </a:solidFill>
                <a:latin typeface="Futura hv bt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de-DE" b="1" dirty="0">
                <a:solidFill>
                  <a:schemeClr val="tx2"/>
                </a:solidFill>
                <a:latin typeface="Futura hv bt"/>
              </a:rPr>
              <a:t>Links zum Fach Geschichte und zu Projekten der Oberstufe an der Gesamtschule Bergheim: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de-DE" b="1" dirty="0">
                <a:solidFill>
                  <a:schemeClr val="bg1"/>
                </a:solidFill>
                <a:latin typeface="Futura hv b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Übersicht über das Fach</a:t>
            </a:r>
            <a:endParaRPr lang="de-DE" b="1" dirty="0">
              <a:solidFill>
                <a:schemeClr val="bg1"/>
              </a:solidFill>
              <a:latin typeface="Futura hv bt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de-DE" b="1" dirty="0">
                <a:solidFill>
                  <a:schemeClr val="bg1"/>
                </a:solidFill>
                <a:latin typeface="Futura hv b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Projekte</a:t>
            </a:r>
            <a:endParaRPr lang="de-DE" b="1" dirty="0">
              <a:solidFill>
                <a:schemeClr val="bg1"/>
              </a:solidFill>
              <a:latin typeface="Futura hv bt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F68C204-78A1-41AC-8AF5-F21227E83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013" y="0"/>
            <a:ext cx="9068988" cy="1309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3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6D61AF-48D1-47DC-A507-46362E11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de-DE" b="1" u="sng">
                <a:latin typeface="Futura hv bt"/>
              </a:rPr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D3F87C-7AE1-4490-A714-83FD99825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75" y="1199566"/>
            <a:ext cx="6626118" cy="5248657"/>
          </a:xfrm>
        </p:spPr>
        <p:txBody>
          <a:bodyPr anchor="ctr">
            <a:norm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1. Organisation des Projektkurses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2. Was solltest du mitbringen?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3. Aktive Übung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4. Themen / Beispielprojekte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5. Notengebung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6. Kontaktdaten und Links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C096BF6-71D3-4F23-B501-DAA8D2AE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13" y="0"/>
            <a:ext cx="9068988" cy="1309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30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6D61AF-48D1-47DC-A507-46362E11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69" y="1416907"/>
            <a:ext cx="3747547" cy="4825011"/>
          </a:xfrm>
        </p:spPr>
        <p:txBody>
          <a:bodyPr anchor="ctr">
            <a:normAutofit/>
          </a:bodyPr>
          <a:lstStyle/>
          <a:p>
            <a:pPr algn="ctr"/>
            <a:r>
              <a:rPr lang="de-DE" b="1" u="sng" dirty="0">
                <a:latin typeface="Futura hv bt"/>
              </a:rPr>
              <a:t>1. Organisation des Projektkurses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D3F87C-7AE1-4490-A714-83FD99825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75" y="1199566"/>
            <a:ext cx="6626118" cy="5248657"/>
          </a:xfrm>
        </p:spPr>
        <p:txBody>
          <a:bodyPr anchor="ctr">
            <a:norm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wöchentlich stattfindender Kurs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Zweistündig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Wählbar für Schüler*innen, die Geschichte in der EF gewählt haben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teilweise in der Schule, teilweise an außerschulischen Lernorten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Kooperation mit dem Stadtarchiv Bergheim, der Bergheimat und anderen Kooperationspartnern</a:t>
            </a:r>
          </a:p>
          <a:p>
            <a:pPr marL="0" indent="0">
              <a:buNone/>
            </a:pPr>
            <a:endParaRPr lang="de-DE" sz="2400" b="1" dirty="0">
              <a:solidFill>
                <a:schemeClr val="tx2">
                  <a:lumMod val="75000"/>
                </a:schemeClr>
              </a:solidFill>
              <a:latin typeface="Futura hv b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C096BF6-71D3-4F23-B501-DAA8D2AE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13" y="0"/>
            <a:ext cx="9068988" cy="1309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940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215A949-F6CA-46DE-AFF1-16D75EB18D5E}"/>
              </a:ext>
            </a:extLst>
          </p:cNvPr>
          <p:cNvSpPr txBox="1">
            <a:spLocks/>
          </p:cNvSpPr>
          <p:nvPr/>
        </p:nvSpPr>
        <p:spPr>
          <a:xfrm>
            <a:off x="802408" y="1260964"/>
            <a:ext cx="3521359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de-DE" b="1" dirty="0">
              <a:latin typeface="Futura hv bt"/>
            </a:endParaRPr>
          </a:p>
          <a:p>
            <a:pPr algn="ctr"/>
            <a:endParaRPr lang="de-DE" b="1" dirty="0">
              <a:latin typeface="Futura hv bt"/>
            </a:endParaRPr>
          </a:p>
          <a:p>
            <a:pPr algn="ctr"/>
            <a:r>
              <a:rPr lang="de-DE" b="1" dirty="0">
                <a:latin typeface="Futura hv bt"/>
              </a:rPr>
              <a:t>2.Was solltest du mitbringen?</a:t>
            </a:r>
            <a:br>
              <a:rPr lang="de-DE" b="1" dirty="0">
                <a:latin typeface="Futura hv bt"/>
              </a:rPr>
            </a:br>
            <a:br>
              <a:rPr lang="de-DE" b="1" dirty="0">
                <a:latin typeface="Futura hv bt"/>
              </a:rPr>
            </a:br>
            <a:br>
              <a:rPr lang="de-DE" b="1" dirty="0">
                <a:latin typeface="Futura hv bt"/>
              </a:rPr>
            </a:br>
            <a:br>
              <a:rPr lang="de-DE" b="1" dirty="0">
                <a:latin typeface="Futura hv bt"/>
              </a:rPr>
            </a:br>
            <a:endParaRPr lang="de-DE" dirty="0">
              <a:latin typeface="Futura hv bt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238BB1C3-7B83-4835-B52D-5E703FE50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964" y="0"/>
            <a:ext cx="9068988" cy="1309802"/>
          </a:xfrm>
          <a:prstGeom prst="rect">
            <a:avLst/>
          </a:prstGeom>
          <a:noFill/>
        </p:spPr>
      </p:pic>
      <p:pic>
        <p:nvPicPr>
          <p:cNvPr id="7" name="Grafik 6" descr="Ein Bild, das Kleidung, Menschliches Gesicht, Person, Tarnung enthält.&#10;&#10;Automatisch generierte Beschreibung">
            <a:extLst>
              <a:ext uri="{FF2B5EF4-FFF2-40B4-BE49-F238E27FC236}">
                <a16:creationId xmlns:a16="http://schemas.microsoft.com/office/drawing/2014/main" id="{602694C9-4278-475C-64C8-1FA625AE4B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9"/>
          <a:stretch/>
        </p:blipFill>
        <p:spPr>
          <a:xfrm>
            <a:off x="9705794" y="1350836"/>
            <a:ext cx="2486206" cy="478233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B1803CA-900F-13E8-AB5C-1B211BC532CF}"/>
              </a:ext>
            </a:extLst>
          </p:cNvPr>
          <p:cNvSpPr txBox="1"/>
          <p:nvPr/>
        </p:nvSpPr>
        <p:spPr>
          <a:xfrm>
            <a:off x="5213226" y="5995959"/>
            <a:ext cx="656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Calibri" panose="020F0502020204030204"/>
              </a:rPr>
              <a:t>Ein irakischer Soldat umgeben von US-Soldaten, Irak-Krieg 2003</a:t>
            </a:r>
          </a:p>
        </p:txBody>
      </p:sp>
    </p:spTree>
    <p:extLst>
      <p:ext uri="{BB962C8B-B14F-4D97-AF65-F5344CB8AC3E}">
        <p14:creationId xmlns:p14="http://schemas.microsoft.com/office/powerpoint/2010/main" val="315265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215A949-F6CA-46DE-AFF1-16D75EB18D5E}"/>
              </a:ext>
            </a:extLst>
          </p:cNvPr>
          <p:cNvSpPr txBox="1">
            <a:spLocks/>
          </p:cNvSpPr>
          <p:nvPr/>
        </p:nvSpPr>
        <p:spPr>
          <a:xfrm>
            <a:off x="802408" y="1260964"/>
            <a:ext cx="3521359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de-DE" b="1" dirty="0">
              <a:latin typeface="Futura hv bt"/>
            </a:endParaRPr>
          </a:p>
          <a:p>
            <a:pPr algn="ctr"/>
            <a:endParaRPr lang="de-DE" b="1" dirty="0">
              <a:latin typeface="Futura hv bt"/>
            </a:endParaRPr>
          </a:p>
          <a:p>
            <a:pPr algn="ctr"/>
            <a:r>
              <a:rPr lang="de-DE" b="1" dirty="0">
                <a:latin typeface="Futura hv bt"/>
              </a:rPr>
              <a:t>2.Was solltest du mitbringen?</a:t>
            </a:r>
            <a:br>
              <a:rPr lang="de-DE" b="1" dirty="0">
                <a:latin typeface="Futura hv bt"/>
              </a:rPr>
            </a:br>
            <a:br>
              <a:rPr lang="de-DE" b="1" dirty="0">
                <a:latin typeface="Futura hv bt"/>
              </a:rPr>
            </a:br>
            <a:br>
              <a:rPr lang="de-DE" b="1" dirty="0">
                <a:latin typeface="Futura hv bt"/>
              </a:rPr>
            </a:br>
            <a:br>
              <a:rPr lang="de-DE" b="1" dirty="0">
                <a:latin typeface="Futura hv bt"/>
              </a:rPr>
            </a:br>
            <a:endParaRPr lang="de-DE" dirty="0">
              <a:latin typeface="Futura hv bt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238BB1C3-7B83-4835-B52D-5E703FE50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964" y="0"/>
            <a:ext cx="9068988" cy="1309802"/>
          </a:xfrm>
          <a:prstGeom prst="rect">
            <a:avLst/>
          </a:prstGeom>
          <a:noFill/>
        </p:spPr>
      </p:pic>
      <p:pic>
        <p:nvPicPr>
          <p:cNvPr id="7" name="Grafik 6" descr="Ein Bild, das Kleidung, Menschliches Gesicht, Person, Tarnung enthält.&#10;&#10;Automatisch generierte Beschreibung">
            <a:extLst>
              <a:ext uri="{FF2B5EF4-FFF2-40B4-BE49-F238E27FC236}">
                <a16:creationId xmlns:a16="http://schemas.microsoft.com/office/drawing/2014/main" id="{602694C9-4278-475C-64C8-1FA625AE4B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89"/>
          <a:stretch/>
        </p:blipFill>
        <p:spPr>
          <a:xfrm>
            <a:off x="4490113" y="1350836"/>
            <a:ext cx="1803111" cy="478233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B1803CA-900F-13E8-AB5C-1B211BC532CF}"/>
              </a:ext>
            </a:extLst>
          </p:cNvPr>
          <p:cNvSpPr txBox="1"/>
          <p:nvPr/>
        </p:nvSpPr>
        <p:spPr>
          <a:xfrm>
            <a:off x="5213226" y="5995959"/>
            <a:ext cx="656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Calibri" panose="020F0502020204030204"/>
              </a:rPr>
              <a:t>Ein irakischer Soldat umgeben von US-Soldaten, Irak-Krieg 2003</a:t>
            </a:r>
          </a:p>
        </p:txBody>
      </p:sp>
    </p:spTree>
    <p:extLst>
      <p:ext uri="{BB962C8B-B14F-4D97-AF65-F5344CB8AC3E}">
        <p14:creationId xmlns:p14="http://schemas.microsoft.com/office/powerpoint/2010/main" val="236087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215A949-F6CA-46DE-AFF1-16D75EB18D5E}"/>
              </a:ext>
            </a:extLst>
          </p:cNvPr>
          <p:cNvSpPr txBox="1">
            <a:spLocks/>
          </p:cNvSpPr>
          <p:nvPr/>
        </p:nvSpPr>
        <p:spPr>
          <a:xfrm>
            <a:off x="802408" y="1260964"/>
            <a:ext cx="3521359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de-DE" b="1" dirty="0">
              <a:latin typeface="Futura hv bt"/>
            </a:endParaRPr>
          </a:p>
          <a:p>
            <a:pPr algn="ctr"/>
            <a:endParaRPr lang="de-DE" b="1" dirty="0">
              <a:latin typeface="Futura hv bt"/>
            </a:endParaRPr>
          </a:p>
          <a:p>
            <a:pPr algn="ctr"/>
            <a:endParaRPr lang="de-DE" b="1" dirty="0">
              <a:latin typeface="Futura hv bt"/>
            </a:endParaRPr>
          </a:p>
          <a:p>
            <a:pPr algn="ctr"/>
            <a:r>
              <a:rPr lang="de-DE" b="1" dirty="0">
                <a:latin typeface="Futura hv bt"/>
              </a:rPr>
              <a:t>2.Was solltest du mitbringen?</a:t>
            </a:r>
            <a:br>
              <a:rPr lang="de-DE" b="1" dirty="0">
                <a:latin typeface="Futura hv bt"/>
              </a:rPr>
            </a:br>
            <a:br>
              <a:rPr lang="de-DE" b="1" dirty="0">
                <a:latin typeface="Futura hv bt"/>
              </a:rPr>
            </a:br>
            <a:br>
              <a:rPr lang="de-DE" b="1" dirty="0">
                <a:latin typeface="Futura hv bt"/>
              </a:rPr>
            </a:br>
            <a:br>
              <a:rPr lang="de-DE" b="1" dirty="0">
                <a:latin typeface="Futura hv bt"/>
              </a:rPr>
            </a:br>
            <a:endParaRPr lang="de-DE" dirty="0">
              <a:latin typeface="Futura hv bt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238BB1C3-7B83-4835-B52D-5E703FE50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964" y="0"/>
            <a:ext cx="9068988" cy="1309802"/>
          </a:xfrm>
          <a:prstGeom prst="rect">
            <a:avLst/>
          </a:prstGeom>
          <a:noFill/>
        </p:spPr>
      </p:pic>
      <p:pic>
        <p:nvPicPr>
          <p:cNvPr id="7" name="Grafik 6" descr="Ein Bild, das Kleidung, Menschliches Gesicht, Person, Tarnung enthält.&#10;&#10;Automatisch generierte Beschreibung">
            <a:extLst>
              <a:ext uri="{FF2B5EF4-FFF2-40B4-BE49-F238E27FC236}">
                <a16:creationId xmlns:a16="http://schemas.microsoft.com/office/drawing/2014/main" id="{602694C9-4278-475C-64C8-1FA625AE4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16" y="1212038"/>
            <a:ext cx="7701887" cy="478233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B1803CA-900F-13E8-AB5C-1B211BC532CF}"/>
              </a:ext>
            </a:extLst>
          </p:cNvPr>
          <p:cNvSpPr txBox="1"/>
          <p:nvPr/>
        </p:nvSpPr>
        <p:spPr>
          <a:xfrm>
            <a:off x="5213226" y="5995959"/>
            <a:ext cx="656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Calibri" panose="020F0502020204030204"/>
              </a:rPr>
              <a:t>Ein irakischer Soldat umgeben von US-Soldaten, Irak-Krieg 2003</a:t>
            </a:r>
          </a:p>
        </p:txBody>
      </p:sp>
    </p:spTree>
    <p:extLst>
      <p:ext uri="{BB962C8B-B14F-4D97-AF65-F5344CB8AC3E}">
        <p14:creationId xmlns:p14="http://schemas.microsoft.com/office/powerpoint/2010/main" val="349613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68FB46-0162-4E33-9DB5-644FFFFD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804672"/>
            <a:ext cx="3994179" cy="5248656"/>
          </a:xfrm>
        </p:spPr>
        <p:txBody>
          <a:bodyPr anchor="ctr">
            <a:normAutofit/>
          </a:bodyPr>
          <a:lstStyle/>
          <a:p>
            <a:pPr algn="ctr"/>
            <a:r>
              <a:rPr lang="de-DE" sz="2800" b="1" dirty="0">
                <a:latin typeface="Futura hv bt"/>
              </a:rPr>
              <a:t>2. Was solltest du mitbringen?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21D3FC-F384-4EE9-87AC-BAF90BEB4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982471"/>
            <a:ext cx="6399930" cy="5248657"/>
          </a:xfrm>
        </p:spPr>
        <p:txBody>
          <a:bodyPr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de-DE" sz="2800" b="1" dirty="0">
                <a:solidFill>
                  <a:schemeClr val="tx2"/>
                </a:solidFill>
                <a:latin typeface="Futura hv bt"/>
              </a:rPr>
              <a:t>Spaß am kritischen Denken</a:t>
            </a:r>
          </a:p>
          <a:p>
            <a:pPr lvl="0">
              <a:lnSpc>
                <a:spcPct val="150000"/>
              </a:lnSpc>
            </a:pPr>
            <a:r>
              <a:rPr lang="de-DE" sz="2600" b="1" dirty="0">
                <a:solidFill>
                  <a:schemeClr val="tx2"/>
                </a:solidFill>
                <a:latin typeface="Futura hv bt"/>
              </a:rPr>
              <a:t>Freude an Diskussionen </a:t>
            </a:r>
            <a:endParaRPr lang="de-DE" sz="2800" b="1" dirty="0">
              <a:solidFill>
                <a:schemeClr val="tx2"/>
              </a:solidFill>
              <a:latin typeface="Futura hv bt"/>
            </a:endParaRPr>
          </a:p>
          <a:p>
            <a:pPr lvl="0">
              <a:lnSpc>
                <a:spcPct val="150000"/>
              </a:lnSpc>
            </a:pPr>
            <a:r>
              <a:rPr lang="de-DE" sz="2600" b="1" dirty="0">
                <a:solidFill>
                  <a:schemeClr val="tx2"/>
                </a:solidFill>
                <a:latin typeface="Futura hv bt"/>
              </a:rPr>
              <a:t>Zumindest ein kleines bisschen Interesse an Politik</a:t>
            </a:r>
          </a:p>
          <a:p>
            <a:pPr lvl="0">
              <a:lnSpc>
                <a:spcPct val="150000"/>
              </a:lnSpc>
            </a:pPr>
            <a:r>
              <a:rPr lang="de-DE" sz="2600" b="1" dirty="0">
                <a:solidFill>
                  <a:schemeClr val="tx2"/>
                </a:solidFill>
                <a:latin typeface="Futura hv bt"/>
              </a:rPr>
              <a:t>Spaß an Geschichte an sich</a:t>
            </a:r>
          </a:p>
          <a:p>
            <a:pPr lvl="0">
              <a:lnSpc>
                <a:spcPct val="150000"/>
              </a:lnSpc>
            </a:pPr>
            <a:r>
              <a:rPr lang="de-DE" sz="2600" b="1" dirty="0">
                <a:solidFill>
                  <a:schemeClr val="tx2"/>
                </a:solidFill>
                <a:latin typeface="Futura hv bt"/>
              </a:rPr>
              <a:t>Eigeninitiative</a:t>
            </a:r>
          </a:p>
          <a:p>
            <a:pPr lvl="0">
              <a:lnSpc>
                <a:spcPct val="150000"/>
              </a:lnSpc>
            </a:pPr>
            <a:r>
              <a:rPr lang="de-DE" sz="2600" b="1" dirty="0">
                <a:solidFill>
                  <a:schemeClr val="tx2"/>
                </a:solidFill>
                <a:latin typeface="Futura hv bt"/>
              </a:rPr>
              <a:t>„Passable“ Noten im Fach Deutsch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F68C204-78A1-41AC-8AF5-F21227E83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13" y="0"/>
            <a:ext cx="9068988" cy="1309802"/>
          </a:xfrm>
          <a:prstGeom prst="rect">
            <a:avLst/>
          </a:prstGeom>
          <a:noFill/>
        </p:spPr>
      </p:pic>
      <p:pic>
        <p:nvPicPr>
          <p:cNvPr id="5" name="Grafik 4" descr="Zwinkerndes Gesicht ohne Füllung">
            <a:extLst>
              <a:ext uri="{FF2B5EF4-FFF2-40B4-BE49-F238E27FC236}">
                <a16:creationId xmlns:a16="http://schemas.microsoft.com/office/drawing/2014/main" id="{B794B42E-4284-47ED-B833-EC08F90E3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503821" y="3429000"/>
            <a:ext cx="459828" cy="4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6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ECA5F2D-A3D4-4E5E-90F4-AA5FFCA07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212" y="0"/>
            <a:ext cx="9068988" cy="1309802"/>
          </a:xfrm>
          <a:prstGeom prst="rect">
            <a:avLst/>
          </a:prstGeom>
          <a:noFill/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DEE8FD94-E31B-4D85-8707-074FF6A54B27}"/>
              </a:ext>
            </a:extLst>
          </p:cNvPr>
          <p:cNvSpPr txBox="1">
            <a:spLocks/>
          </p:cNvSpPr>
          <p:nvPr/>
        </p:nvSpPr>
        <p:spPr>
          <a:xfrm>
            <a:off x="780786" y="1309802"/>
            <a:ext cx="3521359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de-DE" b="1" dirty="0">
              <a:latin typeface="Futura hv bt"/>
            </a:endParaRPr>
          </a:p>
          <a:p>
            <a:pPr algn="ctr"/>
            <a:endParaRPr lang="de-DE" b="1" dirty="0">
              <a:latin typeface="Futura hv bt"/>
            </a:endParaRPr>
          </a:p>
          <a:p>
            <a:pPr algn="ctr"/>
            <a:r>
              <a:rPr lang="de-DE" b="1" dirty="0">
                <a:latin typeface="Futura hv bt"/>
              </a:rPr>
              <a:t>3. Aktive Übung</a:t>
            </a:r>
            <a:br>
              <a:rPr lang="de-DE" b="1" dirty="0">
                <a:latin typeface="Futura hv bt"/>
              </a:rPr>
            </a:br>
            <a:br>
              <a:rPr lang="de-DE" b="1" dirty="0">
                <a:latin typeface="Futura hv bt"/>
              </a:rPr>
            </a:br>
            <a:br>
              <a:rPr lang="de-DE" b="1" dirty="0">
                <a:latin typeface="Futura hv bt"/>
              </a:rPr>
            </a:br>
            <a:br>
              <a:rPr lang="de-DE" b="1" dirty="0">
                <a:latin typeface="Futura hv bt"/>
              </a:rPr>
            </a:br>
            <a:endParaRPr lang="de-DE" dirty="0">
              <a:latin typeface="Futura hv b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6A293C4-5211-4C32-9DB7-4A70441A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016" y="1309802"/>
            <a:ext cx="7408242" cy="5413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u="sng" dirty="0">
                <a:solidFill>
                  <a:schemeClr val="tx2"/>
                </a:solidFill>
              </a:rPr>
              <a:t>Methode Zeitzeugeninterview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Gruppe 1: Zeitzeuge „Gastarbeiter“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Gruppe 2: Zeitzeugin „ehemalige DDR“</a:t>
            </a:r>
          </a:p>
          <a:p>
            <a:pPr marL="0" indent="0">
              <a:buNone/>
            </a:pPr>
            <a:endParaRPr lang="de-DE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u="sng" dirty="0">
                <a:solidFill>
                  <a:schemeClr val="tx2"/>
                </a:solidFill>
              </a:rPr>
              <a:t>Arbeitsaufträge</a:t>
            </a:r>
          </a:p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</a:rPr>
              <a:t>- Mache dich mit deiner Rolle als Interviewer*in/</a:t>
            </a:r>
            <a:r>
              <a:rPr lang="de-DE" dirty="0" err="1">
                <a:solidFill>
                  <a:schemeClr val="tx2"/>
                </a:solidFill>
              </a:rPr>
              <a:t>Zeitzeug</a:t>
            </a:r>
            <a:r>
              <a:rPr lang="de-DE" dirty="0">
                <a:solidFill>
                  <a:schemeClr val="tx2"/>
                </a:solidFill>
              </a:rPr>
              <a:t>*in vertraut. </a:t>
            </a:r>
          </a:p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</a:rPr>
              <a:t>- Führt in euren Rollen ein Interview durch. </a:t>
            </a:r>
          </a:p>
          <a:p>
            <a:pPr marL="0" indent="0">
              <a:buNone/>
            </a:pPr>
            <a:r>
              <a:rPr lang="de-DE" u="sng" dirty="0">
                <a:solidFill>
                  <a:schemeClr val="tx2"/>
                </a:solidFill>
              </a:rPr>
              <a:t>Reflexionsfragen</a:t>
            </a:r>
            <a:r>
              <a:rPr lang="de-DE" dirty="0">
                <a:solidFill>
                  <a:schemeClr val="tx2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tx2"/>
                </a:solidFill>
              </a:rPr>
              <a:t>Worauf sollte man bei einem echten Zeitzeugeninterview achten?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tx2"/>
                </a:solidFill>
              </a:rPr>
              <a:t>Welche besonderen Chancen bzw. Schwierigkeiten bestehen bei der Arbeit mit Zeitzeugen?</a:t>
            </a:r>
          </a:p>
        </p:txBody>
      </p:sp>
    </p:spTree>
    <p:extLst>
      <p:ext uri="{BB962C8B-B14F-4D97-AF65-F5344CB8AC3E}">
        <p14:creationId xmlns:p14="http://schemas.microsoft.com/office/powerpoint/2010/main" val="260171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6D61AF-48D1-47DC-A507-46362E11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69" y="1416907"/>
            <a:ext cx="3747547" cy="4825011"/>
          </a:xfrm>
        </p:spPr>
        <p:txBody>
          <a:bodyPr anchor="ctr">
            <a:normAutofit/>
          </a:bodyPr>
          <a:lstStyle/>
          <a:p>
            <a:pPr algn="ctr"/>
            <a:r>
              <a:rPr lang="de-DE" b="1" u="sng" dirty="0">
                <a:latin typeface="Futura hv bt"/>
              </a:rPr>
              <a:t>4. Themenbei-spiele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D3F87C-7AE1-4490-A714-83FD99825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75" y="1199566"/>
            <a:ext cx="6626118" cy="5248657"/>
          </a:xfrm>
        </p:spPr>
        <p:txBody>
          <a:bodyPr anchor="ctr">
            <a:norm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Mögliche Themen: Migrationsgeschichte, Flucht und Verfolgung, NS-Zeit, DDR-Zeit, aktuelle Zeitgeschichte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</a:rPr>
              <a:t>Ihr sollt mitgestalten.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  <a:sym typeface="Wingdings" panose="05000000000000000000" pitchFamily="2" charset="2"/>
              </a:rPr>
              <a:t>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Futura hv bt"/>
                <a:sym typeface="Wingdings" panose="05000000000000000000" pitchFamily="2" charset="2"/>
              </a:rPr>
              <a:t>Beispiele der vergangenen Zeitzeugenprojekte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C096BF6-71D3-4F23-B501-DAA8D2AE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13" y="0"/>
            <a:ext cx="9068988" cy="1309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005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Entwurf Gesamtschule">
      <a:dk1>
        <a:srgbClr val="E6007E"/>
      </a:dk1>
      <a:lt1>
        <a:srgbClr val="FFFFFF"/>
      </a:lt1>
      <a:dk2>
        <a:srgbClr val="54849A"/>
      </a:dk2>
      <a:lt2>
        <a:srgbClr val="54849A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461</Words>
  <Application>Microsoft Macintosh PowerPoint</Application>
  <PresentationFormat>Breitbild</PresentationFormat>
  <Paragraphs>103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Futura hv bt</vt:lpstr>
      <vt:lpstr>Wingdings 3</vt:lpstr>
      <vt:lpstr>Ion</vt:lpstr>
      <vt:lpstr>Geschichts-projektkurs Q1</vt:lpstr>
      <vt:lpstr>Inhalt</vt:lpstr>
      <vt:lpstr>1. Organisation des Projektkurses</vt:lpstr>
      <vt:lpstr>PowerPoint-Präsentation</vt:lpstr>
      <vt:lpstr>PowerPoint-Präsentation</vt:lpstr>
      <vt:lpstr>PowerPoint-Präsentation</vt:lpstr>
      <vt:lpstr>2. Was solltest du mitbringen?</vt:lpstr>
      <vt:lpstr>PowerPoint-Präsentation</vt:lpstr>
      <vt:lpstr>4. Themenbei-spiele</vt:lpstr>
      <vt:lpstr>4. Beispielprojekte</vt:lpstr>
      <vt:lpstr>5. Leistungsbe-wertung</vt:lpstr>
      <vt:lpstr>6. Kontaktdaten und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Fach Geschichte in der SII</dc:title>
  <dc:creator>Dominique Ndjeng</dc:creator>
  <cp:lastModifiedBy>Nils Schmidt</cp:lastModifiedBy>
  <cp:revision>15</cp:revision>
  <dcterms:created xsi:type="dcterms:W3CDTF">2021-01-20T21:56:25Z</dcterms:created>
  <dcterms:modified xsi:type="dcterms:W3CDTF">2024-11-26T08:44:54Z</dcterms:modified>
</cp:coreProperties>
</file>