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7" r:id="rId2"/>
    <p:sldId id="288" r:id="rId3"/>
    <p:sldId id="261" r:id="rId4"/>
    <p:sldId id="307" r:id="rId5"/>
    <p:sldId id="268" r:id="rId6"/>
    <p:sldId id="293" r:id="rId7"/>
    <p:sldId id="289" r:id="rId8"/>
    <p:sldId id="292" r:id="rId9"/>
    <p:sldId id="298" r:id="rId10"/>
    <p:sldId id="311" r:id="rId11"/>
    <p:sldId id="312" r:id="rId12"/>
    <p:sldId id="310" r:id="rId13"/>
    <p:sldId id="272" r:id="rId14"/>
    <p:sldId id="308" r:id="rId15"/>
    <p:sldId id="309" r:id="rId16"/>
    <p:sldId id="304" r:id="rId17"/>
    <p:sldId id="305" r:id="rId18"/>
    <p:sldId id="273" r:id="rId19"/>
    <p:sldId id="303" r:id="rId20"/>
  </p:sldIdLst>
  <p:sldSz cx="12192000" cy="6858000"/>
  <p:notesSz cx="6797675" cy="9926638"/>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B5"/>
    <a:srgbClr val="E17591"/>
    <a:srgbClr val="F5B048"/>
    <a:srgbClr val="851D38"/>
    <a:srgbClr val="DD6584"/>
    <a:srgbClr val="FFB839"/>
    <a:srgbClr val="B67500"/>
    <a:srgbClr val="A624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88" autoAdjust="0"/>
    <p:restoredTop sz="73540" autoAdjust="0"/>
  </p:normalViewPr>
  <p:slideViewPr>
    <p:cSldViewPr>
      <p:cViewPr varScale="1">
        <p:scale>
          <a:sx n="82" d="100"/>
          <a:sy n="82" d="100"/>
        </p:scale>
        <p:origin x="960" y="96"/>
      </p:cViewPr>
      <p:guideLst>
        <p:guide orient="horz" pos="2160"/>
        <p:guide pos="3840"/>
      </p:guideLst>
    </p:cSldViewPr>
  </p:slideViewPr>
  <p:outlineViewPr>
    <p:cViewPr>
      <p:scale>
        <a:sx n="33" d="100"/>
        <a:sy n="33" d="100"/>
      </p:scale>
      <p:origin x="0" y="4046"/>
    </p:cViewPr>
  </p:outlineViewPr>
  <p:notesTextViewPr>
    <p:cViewPr>
      <p:scale>
        <a:sx n="100" d="100"/>
        <a:sy n="100" d="100"/>
      </p:scale>
      <p:origin x="0" y="0"/>
    </p:cViewPr>
  </p:notesTextViewPr>
  <p:notesViewPr>
    <p:cSldViewPr>
      <p:cViewPr varScale="1">
        <p:scale>
          <a:sx n="51" d="100"/>
          <a:sy n="51" d="100"/>
        </p:scale>
        <p:origin x="298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5106D48-DB92-46E8-8A67-B14EB98F898C}"/>
              </a:ext>
            </a:extLst>
          </p:cNvPr>
          <p:cNvSpPr>
            <a:spLocks noGrp="1"/>
          </p:cNvSpPr>
          <p:nvPr>
            <p:ph type="hdr" sz="quarter"/>
          </p:nvPr>
        </p:nvSpPr>
        <p:spPr>
          <a:xfrm>
            <a:off x="0" y="0"/>
            <a:ext cx="2945553" cy="496729"/>
          </a:xfrm>
          <a:prstGeom prst="rect">
            <a:avLst/>
          </a:prstGeom>
        </p:spPr>
        <p:txBody>
          <a:bodyPr vert="horz" lIns="92117" tIns="46059" rIns="92117" bIns="46059" rtlCol="0"/>
          <a:lstStyle>
            <a:lvl1pPr algn="l" eaLnBrk="0" hangingPunct="0">
              <a:defRPr sz="1200">
                <a:latin typeface="Arial" charset="0"/>
                <a:cs typeface="+mn-cs"/>
              </a:defRPr>
            </a:lvl1pPr>
          </a:lstStyle>
          <a:p>
            <a:pPr>
              <a:defRPr/>
            </a:pPr>
            <a:endParaRPr lang="de-DE" dirty="0"/>
          </a:p>
        </p:txBody>
      </p:sp>
      <p:sp>
        <p:nvSpPr>
          <p:cNvPr id="3" name="Datumsplatzhalter 2">
            <a:extLst>
              <a:ext uri="{FF2B5EF4-FFF2-40B4-BE49-F238E27FC236}">
                <a16:creationId xmlns:a16="http://schemas.microsoft.com/office/drawing/2014/main" id="{F00AC6FD-8978-4AEB-8D14-A4E251CDA51B}"/>
              </a:ext>
            </a:extLst>
          </p:cNvPr>
          <p:cNvSpPr>
            <a:spLocks noGrp="1"/>
          </p:cNvSpPr>
          <p:nvPr>
            <p:ph type="dt" sz="quarter" idx="1"/>
          </p:nvPr>
        </p:nvSpPr>
        <p:spPr>
          <a:xfrm>
            <a:off x="3850532" y="0"/>
            <a:ext cx="2945553" cy="496729"/>
          </a:xfrm>
          <a:prstGeom prst="rect">
            <a:avLst/>
          </a:prstGeom>
        </p:spPr>
        <p:txBody>
          <a:bodyPr vert="horz" lIns="92117" tIns="46059" rIns="92117" bIns="46059" rtlCol="0"/>
          <a:lstStyle>
            <a:lvl1pPr algn="r" eaLnBrk="0" hangingPunct="0">
              <a:defRPr sz="1200">
                <a:latin typeface="Arial" charset="0"/>
                <a:cs typeface="+mn-cs"/>
              </a:defRPr>
            </a:lvl1pPr>
          </a:lstStyle>
          <a:p>
            <a:pPr>
              <a:defRPr/>
            </a:pPr>
            <a:fld id="{F44B7EAD-D4E2-4F8D-A6B1-9B104045CDE7}" type="datetimeFigureOut">
              <a:rPr lang="de-DE"/>
              <a:pPr>
                <a:defRPr/>
              </a:pPr>
              <a:t>15.07.2026</a:t>
            </a:fld>
            <a:endParaRPr lang="de-DE" dirty="0"/>
          </a:p>
        </p:txBody>
      </p:sp>
      <p:sp>
        <p:nvSpPr>
          <p:cNvPr id="4" name="Fußzeilenplatzhalter 3">
            <a:extLst>
              <a:ext uri="{FF2B5EF4-FFF2-40B4-BE49-F238E27FC236}">
                <a16:creationId xmlns:a16="http://schemas.microsoft.com/office/drawing/2014/main" id="{BDF26C81-E8AE-4558-BEDC-22F7E6C59FF0}"/>
              </a:ext>
            </a:extLst>
          </p:cNvPr>
          <p:cNvSpPr>
            <a:spLocks noGrp="1"/>
          </p:cNvSpPr>
          <p:nvPr>
            <p:ph type="ftr" sz="quarter" idx="2"/>
          </p:nvPr>
        </p:nvSpPr>
        <p:spPr>
          <a:xfrm>
            <a:off x="0" y="9428323"/>
            <a:ext cx="2945553" cy="496728"/>
          </a:xfrm>
          <a:prstGeom prst="rect">
            <a:avLst/>
          </a:prstGeom>
        </p:spPr>
        <p:txBody>
          <a:bodyPr vert="horz" lIns="92117" tIns="46059" rIns="92117" bIns="46059" rtlCol="0" anchor="b"/>
          <a:lstStyle>
            <a:lvl1pPr algn="l" eaLnBrk="0" hangingPunct="0">
              <a:defRPr sz="1200">
                <a:latin typeface="Arial" charset="0"/>
                <a:cs typeface="+mn-cs"/>
              </a:defRPr>
            </a:lvl1pPr>
          </a:lstStyle>
          <a:p>
            <a:pPr>
              <a:defRPr/>
            </a:pPr>
            <a:endParaRPr lang="de-DE" dirty="0"/>
          </a:p>
        </p:txBody>
      </p:sp>
      <p:sp>
        <p:nvSpPr>
          <p:cNvPr id="5" name="Foliennummernplatzhalter 4">
            <a:extLst>
              <a:ext uri="{FF2B5EF4-FFF2-40B4-BE49-F238E27FC236}">
                <a16:creationId xmlns:a16="http://schemas.microsoft.com/office/drawing/2014/main" id="{50DFF9E1-4CDB-47C4-A899-6C140ED4F2FF}"/>
              </a:ext>
            </a:extLst>
          </p:cNvPr>
          <p:cNvSpPr>
            <a:spLocks noGrp="1"/>
          </p:cNvSpPr>
          <p:nvPr>
            <p:ph type="sldNum" sz="quarter" idx="3"/>
          </p:nvPr>
        </p:nvSpPr>
        <p:spPr>
          <a:xfrm>
            <a:off x="3850532" y="9428323"/>
            <a:ext cx="2945553" cy="496728"/>
          </a:xfrm>
          <a:prstGeom prst="rect">
            <a:avLst/>
          </a:prstGeom>
        </p:spPr>
        <p:txBody>
          <a:bodyPr vert="horz" wrap="square" lIns="92117" tIns="46059" rIns="92117" bIns="46059" numCol="1" anchor="b" anchorCtr="0" compatLnSpc="1">
            <a:prstTxWarp prst="textNoShape">
              <a:avLst/>
            </a:prstTxWarp>
          </a:bodyPr>
          <a:lstStyle>
            <a:lvl1pPr algn="r" eaLnBrk="0" hangingPunct="0">
              <a:defRPr sz="1200"/>
            </a:lvl1pPr>
          </a:lstStyle>
          <a:p>
            <a:pPr>
              <a:defRPr/>
            </a:pPr>
            <a:fld id="{22C1D788-425F-49B8-974F-187EFFC96D29}" type="slidenum">
              <a:rPr lang="de-DE" altLang="de-DE"/>
              <a:pPr>
                <a:defRPr/>
              </a:pPr>
              <a:t>‹Nr.›</a:t>
            </a:fld>
            <a:endParaRPr lang="de-DE" altLang="de-DE"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0964578-92CD-41EF-A64C-9AA54DB5450F}"/>
              </a:ext>
            </a:extLst>
          </p:cNvPr>
          <p:cNvSpPr>
            <a:spLocks noGrp="1"/>
          </p:cNvSpPr>
          <p:nvPr>
            <p:ph type="hdr" sz="quarter"/>
          </p:nvPr>
        </p:nvSpPr>
        <p:spPr>
          <a:xfrm>
            <a:off x="0" y="0"/>
            <a:ext cx="2945553" cy="496729"/>
          </a:xfrm>
          <a:prstGeom prst="rect">
            <a:avLst/>
          </a:prstGeom>
        </p:spPr>
        <p:txBody>
          <a:bodyPr vert="horz" lIns="92117" tIns="46059" rIns="92117" bIns="46059" rtlCol="0"/>
          <a:lstStyle>
            <a:lvl1pPr algn="l" eaLnBrk="1" hangingPunct="1">
              <a:defRPr sz="1200">
                <a:latin typeface="Arial" charset="0"/>
                <a:cs typeface="+mn-cs"/>
              </a:defRPr>
            </a:lvl1pPr>
          </a:lstStyle>
          <a:p>
            <a:pPr>
              <a:defRPr/>
            </a:pPr>
            <a:endParaRPr lang="de-DE" dirty="0"/>
          </a:p>
        </p:txBody>
      </p:sp>
      <p:sp>
        <p:nvSpPr>
          <p:cNvPr id="3" name="Datumsplatzhalter 2">
            <a:extLst>
              <a:ext uri="{FF2B5EF4-FFF2-40B4-BE49-F238E27FC236}">
                <a16:creationId xmlns:a16="http://schemas.microsoft.com/office/drawing/2014/main" id="{4D932128-F4D3-4140-9779-3448301F2178}"/>
              </a:ext>
            </a:extLst>
          </p:cNvPr>
          <p:cNvSpPr>
            <a:spLocks noGrp="1"/>
          </p:cNvSpPr>
          <p:nvPr>
            <p:ph type="dt" idx="1"/>
          </p:nvPr>
        </p:nvSpPr>
        <p:spPr>
          <a:xfrm>
            <a:off x="3850532" y="0"/>
            <a:ext cx="2945553" cy="496729"/>
          </a:xfrm>
          <a:prstGeom prst="rect">
            <a:avLst/>
          </a:prstGeom>
        </p:spPr>
        <p:txBody>
          <a:bodyPr vert="horz" lIns="92117" tIns="46059" rIns="92117" bIns="46059" rtlCol="0"/>
          <a:lstStyle>
            <a:lvl1pPr algn="r" eaLnBrk="1" hangingPunct="1">
              <a:defRPr sz="1200">
                <a:latin typeface="Arial" charset="0"/>
                <a:cs typeface="+mn-cs"/>
              </a:defRPr>
            </a:lvl1pPr>
          </a:lstStyle>
          <a:p>
            <a:pPr>
              <a:defRPr/>
            </a:pPr>
            <a:fld id="{6FEC166C-602C-46FA-887E-DB2CCD9C2C51}" type="datetimeFigureOut">
              <a:rPr lang="de-DE"/>
              <a:pPr>
                <a:defRPr/>
              </a:pPr>
              <a:t>15.07.2026</a:t>
            </a:fld>
            <a:endParaRPr lang="de-DE" dirty="0"/>
          </a:p>
        </p:txBody>
      </p:sp>
      <p:sp>
        <p:nvSpPr>
          <p:cNvPr id="4" name="Folienbildplatzhalter 3">
            <a:extLst>
              <a:ext uri="{FF2B5EF4-FFF2-40B4-BE49-F238E27FC236}">
                <a16:creationId xmlns:a16="http://schemas.microsoft.com/office/drawing/2014/main" id="{AA012B0F-6B88-4A90-AC31-DEFF4813E1F8}"/>
              </a:ext>
            </a:extLst>
          </p:cNvPr>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2117" tIns="46059" rIns="92117" bIns="46059" rtlCol="0" anchor="ctr"/>
          <a:lstStyle/>
          <a:p>
            <a:pPr lvl="0"/>
            <a:endParaRPr lang="de-DE" noProof="0" dirty="0"/>
          </a:p>
        </p:txBody>
      </p:sp>
      <p:sp>
        <p:nvSpPr>
          <p:cNvPr id="5" name="Notizenplatzhalter 4">
            <a:extLst>
              <a:ext uri="{FF2B5EF4-FFF2-40B4-BE49-F238E27FC236}">
                <a16:creationId xmlns:a16="http://schemas.microsoft.com/office/drawing/2014/main" id="{63F89A7E-34EA-45D7-8A34-B0A0748250B6}"/>
              </a:ext>
            </a:extLst>
          </p:cNvPr>
          <p:cNvSpPr>
            <a:spLocks noGrp="1"/>
          </p:cNvSpPr>
          <p:nvPr>
            <p:ph type="body" sz="quarter" idx="3"/>
          </p:nvPr>
        </p:nvSpPr>
        <p:spPr>
          <a:xfrm>
            <a:off x="679132" y="4714955"/>
            <a:ext cx="5439412" cy="4467383"/>
          </a:xfrm>
          <a:prstGeom prst="rect">
            <a:avLst/>
          </a:prstGeom>
        </p:spPr>
        <p:txBody>
          <a:bodyPr vert="horz" lIns="92117" tIns="46059" rIns="92117" bIns="46059"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87F3785E-5CEE-45E2-A9A6-CC7188BBF028}"/>
              </a:ext>
            </a:extLst>
          </p:cNvPr>
          <p:cNvSpPr>
            <a:spLocks noGrp="1"/>
          </p:cNvSpPr>
          <p:nvPr>
            <p:ph type="ftr" sz="quarter" idx="4"/>
          </p:nvPr>
        </p:nvSpPr>
        <p:spPr>
          <a:xfrm>
            <a:off x="0" y="9428323"/>
            <a:ext cx="2945553" cy="496728"/>
          </a:xfrm>
          <a:prstGeom prst="rect">
            <a:avLst/>
          </a:prstGeom>
        </p:spPr>
        <p:txBody>
          <a:bodyPr vert="horz" lIns="92117" tIns="46059" rIns="92117" bIns="46059" rtlCol="0" anchor="b"/>
          <a:lstStyle>
            <a:lvl1pPr algn="l" eaLnBrk="1" hangingPunct="1">
              <a:defRPr sz="1200">
                <a:latin typeface="Arial" charset="0"/>
                <a:cs typeface="+mn-cs"/>
              </a:defRPr>
            </a:lvl1pPr>
          </a:lstStyle>
          <a:p>
            <a:pPr>
              <a:defRPr/>
            </a:pPr>
            <a:endParaRPr lang="de-DE" dirty="0"/>
          </a:p>
        </p:txBody>
      </p:sp>
      <p:sp>
        <p:nvSpPr>
          <p:cNvPr id="7" name="Foliennummernplatzhalter 6">
            <a:extLst>
              <a:ext uri="{FF2B5EF4-FFF2-40B4-BE49-F238E27FC236}">
                <a16:creationId xmlns:a16="http://schemas.microsoft.com/office/drawing/2014/main" id="{0404CFE7-D99B-40B4-A3E0-C7847A14600D}"/>
              </a:ext>
            </a:extLst>
          </p:cNvPr>
          <p:cNvSpPr>
            <a:spLocks noGrp="1"/>
          </p:cNvSpPr>
          <p:nvPr>
            <p:ph type="sldNum" sz="quarter" idx="5"/>
          </p:nvPr>
        </p:nvSpPr>
        <p:spPr>
          <a:xfrm>
            <a:off x="3850532" y="9428323"/>
            <a:ext cx="2945553" cy="496728"/>
          </a:xfrm>
          <a:prstGeom prst="rect">
            <a:avLst/>
          </a:prstGeom>
        </p:spPr>
        <p:txBody>
          <a:bodyPr vert="horz" wrap="square" lIns="92117" tIns="46059" rIns="92117" bIns="46059" numCol="1" anchor="b" anchorCtr="0" compatLnSpc="1">
            <a:prstTxWarp prst="textNoShape">
              <a:avLst/>
            </a:prstTxWarp>
          </a:bodyPr>
          <a:lstStyle>
            <a:lvl1pPr algn="r" eaLnBrk="1" hangingPunct="1">
              <a:defRPr sz="1200"/>
            </a:lvl1pPr>
          </a:lstStyle>
          <a:p>
            <a:pPr>
              <a:defRPr/>
            </a:pPr>
            <a:fld id="{43BABFDA-4C2A-42C7-AAFB-591779E96275}" type="slidenum">
              <a:rPr lang="de-DE" altLang="de-DE"/>
              <a:pPr>
                <a:defRPr/>
              </a:pPr>
              <a:t>‹Nr.›</a:t>
            </a:fld>
            <a:endParaRPr lang="de-DE" altLang="de-DE"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4213" y="860425"/>
            <a:ext cx="5387975" cy="3030538"/>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43BABFDA-4C2A-42C7-AAFB-591779E96275}" type="slidenum">
              <a:rPr lang="de-DE" altLang="de-DE" smtClean="0"/>
              <a:pPr>
                <a:defRPr/>
              </a:pPr>
              <a:t>1</a:t>
            </a:fld>
            <a:endParaRPr lang="de-DE" altLang="de-DE" dirty="0"/>
          </a:p>
        </p:txBody>
      </p:sp>
    </p:spTree>
    <p:extLst>
      <p:ext uri="{BB962C8B-B14F-4D97-AF65-F5344CB8AC3E}">
        <p14:creationId xmlns:p14="http://schemas.microsoft.com/office/powerpoint/2010/main" val="695694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dirty="0"/>
              <a:t>Gutes Essen und</a:t>
            </a:r>
            <a:r>
              <a:rPr lang="de-DE" altLang="de-DE" baseline="0" dirty="0"/>
              <a:t> genug Essen für den langen Tag bis 15:45 Uhr und auch einen Tag bis 13:15 Uhr ist wichtig für die Leistungsfähigkeit Ihres Kindes.</a:t>
            </a:r>
          </a:p>
          <a:p>
            <a:pPr eaLnBrk="1" hangingPunct="1">
              <a:spcBef>
                <a:spcPct val="0"/>
              </a:spcBef>
            </a:pPr>
            <a:r>
              <a:rPr lang="de-DE" altLang="de-DE" dirty="0"/>
              <a:t>Hat ein Kind nichts zu essen mit oder nicht genug und auch kein Geld um etwas zu kaufen, schicken wir es nach Hause zurück, das Essen holen. Gleiches gilt fürs Trinken. </a:t>
            </a:r>
          </a:p>
          <a:p>
            <a:pPr eaLnBrk="1" hangingPunct="1">
              <a:spcBef>
                <a:spcPct val="0"/>
              </a:spcBef>
            </a:pPr>
            <a:r>
              <a:rPr lang="de-DE" altLang="de-DE" dirty="0"/>
              <a:t>Ich weiß, manche Kinder tun sich da schwer, aber ein hungriges Kind, das Kopfschmerzen</a:t>
            </a:r>
            <a:r>
              <a:rPr lang="de-DE" altLang="de-DE" baseline="0" dirty="0"/>
              <a:t> hat oder zappelig wird, soll bei uns nicht im Unterricht sitzen.</a:t>
            </a:r>
            <a:endParaRPr lang="de-DE" altLang="de-DE" dirty="0"/>
          </a:p>
          <a:p>
            <a:pPr eaLnBrk="1" hangingPunct="1">
              <a:spcBef>
                <a:spcPct val="0"/>
              </a:spcBef>
            </a:pPr>
            <a:endParaRPr lang="de-DE" altLang="de-DE" dirty="0"/>
          </a:p>
          <a:p>
            <a:pPr eaLnBrk="1" hangingPunct="1">
              <a:spcBef>
                <a:spcPct val="0"/>
              </a:spcBef>
            </a:pPr>
            <a:r>
              <a:rPr lang="de-DE" altLang="de-DE" dirty="0"/>
              <a:t>Jetzt gebe ich weiter</a:t>
            </a:r>
            <a:r>
              <a:rPr lang="de-DE" altLang="de-DE" baseline="0" dirty="0"/>
              <a:t> an Frau Wilms, vom Mensa-Betreiber TRO-Service</a:t>
            </a:r>
            <a:endParaRPr lang="de-DE" altLang="de-DE" dirty="0"/>
          </a:p>
        </p:txBody>
      </p:sp>
      <p:sp>
        <p:nvSpPr>
          <p:cNvPr id="2253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FD4BB5-E267-457D-A479-E5FFE304F48D}" type="slidenum">
              <a:rPr lang="de-DE" altLang="de-DE" smtClean="0">
                <a:latin typeface="Arial" panose="020B0604020202020204" pitchFamily="34" charset="0"/>
              </a:rPr>
              <a:pPr>
                <a:spcBef>
                  <a:spcPct val="0"/>
                </a:spcBef>
              </a:pPr>
              <a:t>10</a:t>
            </a:fld>
            <a:endParaRPr lang="de-DE" altLang="de-DE">
              <a:latin typeface="Arial" panose="020B0604020202020204" pitchFamily="34" charset="0"/>
            </a:endParaRPr>
          </a:p>
        </p:txBody>
      </p:sp>
    </p:spTree>
    <p:extLst>
      <p:ext uri="{BB962C8B-B14F-4D97-AF65-F5344CB8AC3E}">
        <p14:creationId xmlns:p14="http://schemas.microsoft.com/office/powerpoint/2010/main" val="3501147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dirty="0"/>
              <a:t>Gutes Essen und</a:t>
            </a:r>
            <a:r>
              <a:rPr lang="de-DE" altLang="de-DE" baseline="0" dirty="0"/>
              <a:t> genug Essen für den langen Tag bis 15:45 Uhr und auch einen Tag bis 13:15 Uhr ist wichtig für die Leistungsfähigkeit Ihres Kindes.</a:t>
            </a:r>
          </a:p>
          <a:p>
            <a:pPr eaLnBrk="1" hangingPunct="1">
              <a:spcBef>
                <a:spcPct val="0"/>
              </a:spcBef>
            </a:pPr>
            <a:r>
              <a:rPr lang="de-DE" altLang="de-DE" dirty="0"/>
              <a:t>Hat ein Kind nichts zu essen mit oder nicht genug und auch kein Geld um etwas zu kaufen, schicken wir es nach Hause zurück, das Essen holen. Gleiches gilt fürs Trinken. </a:t>
            </a:r>
          </a:p>
          <a:p>
            <a:pPr eaLnBrk="1" hangingPunct="1">
              <a:spcBef>
                <a:spcPct val="0"/>
              </a:spcBef>
            </a:pPr>
            <a:r>
              <a:rPr lang="de-DE" altLang="de-DE" dirty="0"/>
              <a:t>Ich weiß, manche Kinder tun sich da schwer, aber ein hungriges Kind, das Kopfschmerzen</a:t>
            </a:r>
            <a:r>
              <a:rPr lang="de-DE" altLang="de-DE" baseline="0" dirty="0"/>
              <a:t> hat oder zappelig wird, soll bei uns nicht im Unterricht sitzen.</a:t>
            </a:r>
            <a:endParaRPr lang="de-DE" altLang="de-DE" dirty="0"/>
          </a:p>
          <a:p>
            <a:pPr eaLnBrk="1" hangingPunct="1">
              <a:spcBef>
                <a:spcPct val="0"/>
              </a:spcBef>
            </a:pPr>
            <a:endParaRPr lang="de-DE" altLang="de-DE" dirty="0"/>
          </a:p>
          <a:p>
            <a:pPr eaLnBrk="1" hangingPunct="1">
              <a:spcBef>
                <a:spcPct val="0"/>
              </a:spcBef>
            </a:pPr>
            <a:r>
              <a:rPr lang="de-DE" altLang="de-DE" dirty="0"/>
              <a:t>Jetzt gebe ich weiter</a:t>
            </a:r>
            <a:r>
              <a:rPr lang="de-DE" altLang="de-DE" baseline="0" dirty="0"/>
              <a:t> an Frau Wilms, vom Mensa-Betreiber TRO-Service</a:t>
            </a:r>
            <a:endParaRPr lang="de-DE" altLang="de-DE" dirty="0"/>
          </a:p>
        </p:txBody>
      </p:sp>
      <p:sp>
        <p:nvSpPr>
          <p:cNvPr id="2253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FD4BB5-E267-457D-A479-E5FFE304F48D}" type="slidenum">
              <a:rPr lang="de-DE" altLang="de-DE" smtClean="0">
                <a:latin typeface="Arial" panose="020B0604020202020204" pitchFamily="34" charset="0"/>
              </a:rPr>
              <a:pPr>
                <a:spcBef>
                  <a:spcPct val="0"/>
                </a:spcBef>
              </a:pPr>
              <a:t>11</a:t>
            </a:fld>
            <a:endParaRPr lang="de-DE" altLang="de-DE">
              <a:latin typeface="Arial" panose="020B0604020202020204" pitchFamily="34" charset="0"/>
            </a:endParaRPr>
          </a:p>
        </p:txBody>
      </p:sp>
    </p:spTree>
    <p:extLst>
      <p:ext uri="{BB962C8B-B14F-4D97-AF65-F5344CB8AC3E}">
        <p14:creationId xmlns:p14="http://schemas.microsoft.com/office/powerpoint/2010/main" val="2679222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dirty="0"/>
              <a:t>Gutes Essen und</a:t>
            </a:r>
            <a:r>
              <a:rPr lang="de-DE" altLang="de-DE" baseline="0" dirty="0"/>
              <a:t> genug Essen für den langen Tag bis 15:45 Uhr und auch einen Tag bis 13:15 Uhr ist wichtig für die Leistungsfähigkeit Ihres Kindes.</a:t>
            </a:r>
          </a:p>
          <a:p>
            <a:pPr eaLnBrk="1" hangingPunct="1">
              <a:spcBef>
                <a:spcPct val="0"/>
              </a:spcBef>
            </a:pPr>
            <a:r>
              <a:rPr lang="de-DE" altLang="de-DE" dirty="0"/>
              <a:t>Hat ein Kind nichts zu essen mit oder nicht genug und auch kein Geld um etwas zu kaufen, schicken wir es nach Hause zurück, das Essen holen. Gleiches gilt fürs Trinken. </a:t>
            </a:r>
          </a:p>
          <a:p>
            <a:pPr eaLnBrk="1" hangingPunct="1">
              <a:spcBef>
                <a:spcPct val="0"/>
              </a:spcBef>
            </a:pPr>
            <a:r>
              <a:rPr lang="de-DE" altLang="de-DE" dirty="0"/>
              <a:t>Ich weiß, manche Kinder tun sich da schwer, aber ein hungriges Kind, das Kopfschmerzen</a:t>
            </a:r>
            <a:r>
              <a:rPr lang="de-DE" altLang="de-DE" baseline="0" dirty="0"/>
              <a:t> hat oder zappelig wird, soll bei uns nicht im Unterricht sitzen.</a:t>
            </a:r>
            <a:endParaRPr lang="de-DE" altLang="de-DE" dirty="0"/>
          </a:p>
          <a:p>
            <a:pPr eaLnBrk="1" hangingPunct="1">
              <a:spcBef>
                <a:spcPct val="0"/>
              </a:spcBef>
            </a:pPr>
            <a:endParaRPr lang="de-DE" altLang="de-DE" dirty="0"/>
          </a:p>
          <a:p>
            <a:pPr eaLnBrk="1" hangingPunct="1">
              <a:spcBef>
                <a:spcPct val="0"/>
              </a:spcBef>
            </a:pPr>
            <a:r>
              <a:rPr lang="de-DE" altLang="de-DE" dirty="0"/>
              <a:t>Jetzt gebe ich weiter</a:t>
            </a:r>
            <a:r>
              <a:rPr lang="de-DE" altLang="de-DE" baseline="0" dirty="0"/>
              <a:t> an Frau Wilms, vom Mensa-Betreiber TRO-Service</a:t>
            </a:r>
            <a:endParaRPr lang="de-DE" altLang="de-DE" dirty="0"/>
          </a:p>
        </p:txBody>
      </p:sp>
      <p:sp>
        <p:nvSpPr>
          <p:cNvPr id="2253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FD4BB5-E267-457D-A479-E5FFE304F48D}" type="slidenum">
              <a:rPr lang="de-DE" altLang="de-DE" smtClean="0">
                <a:latin typeface="Arial" panose="020B0604020202020204" pitchFamily="34" charset="0"/>
              </a:rPr>
              <a:pPr>
                <a:spcBef>
                  <a:spcPct val="0"/>
                </a:spcBef>
              </a:pPr>
              <a:t>12</a:t>
            </a:fld>
            <a:endParaRPr lang="de-DE" altLang="de-DE">
              <a:latin typeface="Arial" panose="020B0604020202020204" pitchFamily="34" charset="0"/>
            </a:endParaRPr>
          </a:p>
        </p:txBody>
      </p:sp>
    </p:spTree>
    <p:extLst>
      <p:ext uri="{BB962C8B-B14F-4D97-AF65-F5344CB8AC3E}">
        <p14:creationId xmlns:p14="http://schemas.microsoft.com/office/powerpoint/2010/main" val="13679558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dirty="0"/>
          </a:p>
        </p:txBody>
      </p:sp>
      <p:sp>
        <p:nvSpPr>
          <p:cNvPr id="3891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AAD2296-872A-4964-8492-6B48AAC7E1E3}" type="slidenum">
              <a:rPr lang="de-DE" altLang="de-DE" smtClean="0">
                <a:latin typeface="Arial" panose="020B0604020202020204" pitchFamily="34" charset="0"/>
              </a:rPr>
              <a:pPr>
                <a:spcBef>
                  <a:spcPct val="0"/>
                </a:spcBef>
              </a:pPr>
              <a:t>13</a:t>
            </a:fld>
            <a:endParaRPr lang="de-DE" altLang="de-DE">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dirty="0"/>
          </a:p>
        </p:txBody>
      </p:sp>
      <p:sp>
        <p:nvSpPr>
          <p:cNvPr id="3891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AAD2296-872A-4964-8492-6B48AAC7E1E3}" type="slidenum">
              <a:rPr lang="de-DE" altLang="de-DE" smtClean="0">
                <a:latin typeface="Arial" panose="020B0604020202020204" pitchFamily="34" charset="0"/>
              </a:rPr>
              <a:pPr>
                <a:spcBef>
                  <a:spcPct val="0"/>
                </a:spcBef>
              </a:pPr>
              <a:t>14</a:t>
            </a:fld>
            <a:endParaRPr lang="de-DE" altLang="de-DE">
              <a:latin typeface="Arial" panose="020B0604020202020204" pitchFamily="34" charset="0"/>
            </a:endParaRPr>
          </a:p>
        </p:txBody>
      </p:sp>
    </p:spTree>
    <p:extLst>
      <p:ext uri="{BB962C8B-B14F-4D97-AF65-F5344CB8AC3E}">
        <p14:creationId xmlns:p14="http://schemas.microsoft.com/office/powerpoint/2010/main" val="796101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Seite ohne Bild, denn jetzt wird‘s ernst:</a:t>
            </a:r>
          </a:p>
          <a:p>
            <a:r>
              <a:rPr lang="de-DE" dirty="0">
                <a:solidFill>
                  <a:srgbClr val="FFE4B5"/>
                </a:solidFill>
                <a:latin typeface="Futura Hv BT" pitchFamily="34" charset="0"/>
              </a:rPr>
              <a:t>Wenn Sie Bürgergeld oder Kinderzuschlag erhalten, haben Sie unter bestimmten Voraussetzungen Anspruch auf Leistungen für Bildung und Teilhabe für Ihre Kind</a:t>
            </a:r>
            <a:endParaRPr lang="de-DE" dirty="0"/>
          </a:p>
          <a:p>
            <a:endParaRPr lang="de-DE" dirty="0"/>
          </a:p>
          <a:p>
            <a:r>
              <a:rPr lang="de-DE" dirty="0"/>
              <a:t>Jetzt haben Sie so viele Hausaufgaben! Sollen wir Ihren Kindern auch welche geben?</a:t>
            </a:r>
          </a:p>
          <a:p>
            <a:endParaRPr lang="de-DE" dirty="0"/>
          </a:p>
          <a:p>
            <a:r>
              <a:rPr lang="de-DE" dirty="0"/>
              <a:t>Ja! Der Ernst des Lebens fängt an.</a:t>
            </a:r>
          </a:p>
        </p:txBody>
      </p:sp>
      <p:sp>
        <p:nvSpPr>
          <p:cNvPr id="4" name="Foliennummernplatzhalter 3"/>
          <p:cNvSpPr>
            <a:spLocks noGrp="1"/>
          </p:cNvSpPr>
          <p:nvPr>
            <p:ph type="sldNum" sz="quarter" idx="10"/>
          </p:nvPr>
        </p:nvSpPr>
        <p:spPr/>
        <p:txBody>
          <a:bodyPr/>
          <a:lstStyle/>
          <a:p>
            <a:pPr>
              <a:defRPr/>
            </a:pPr>
            <a:fld id="{43BABFDA-4C2A-42C7-AAFB-591779E96275}" type="slidenum">
              <a:rPr lang="de-DE" altLang="de-DE" smtClean="0"/>
              <a:pPr>
                <a:defRPr/>
              </a:pPr>
              <a:t>15</a:t>
            </a:fld>
            <a:endParaRPr lang="de-DE" altLang="de-DE" dirty="0"/>
          </a:p>
        </p:txBody>
      </p:sp>
    </p:spTree>
    <p:extLst>
      <p:ext uri="{BB962C8B-B14F-4D97-AF65-F5344CB8AC3E}">
        <p14:creationId xmlns:p14="http://schemas.microsoft.com/office/powerpoint/2010/main" val="956677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Seite ohne Bild, denn jetzt wird‘s ernst:</a:t>
            </a:r>
          </a:p>
          <a:p>
            <a:r>
              <a:rPr lang="de-DE" dirty="0">
                <a:solidFill>
                  <a:srgbClr val="FFE4B5"/>
                </a:solidFill>
                <a:latin typeface="Futura Hv BT" pitchFamily="34" charset="0"/>
              </a:rPr>
              <a:t>Wenn Sie Bürgergeld oder Kinderzuschlag erhalten, haben Sie unter bestimmten Voraussetzungen Anspruch auf Leistungen für Bildung und Teilhabe für Ihre Kind</a:t>
            </a:r>
            <a:endParaRPr lang="de-DE" dirty="0"/>
          </a:p>
          <a:p>
            <a:endParaRPr lang="de-DE" dirty="0"/>
          </a:p>
          <a:p>
            <a:r>
              <a:rPr lang="de-DE" dirty="0"/>
              <a:t>Jetzt haben Sie so viele Hausaufgaben! Sollen wir Ihren Kindern auch welche geben?</a:t>
            </a:r>
          </a:p>
          <a:p>
            <a:endParaRPr lang="de-DE" dirty="0"/>
          </a:p>
          <a:p>
            <a:r>
              <a:rPr lang="de-DE" dirty="0"/>
              <a:t>Ja! Der Ernst des Lebens fängt an.</a:t>
            </a:r>
          </a:p>
        </p:txBody>
      </p:sp>
      <p:sp>
        <p:nvSpPr>
          <p:cNvPr id="4" name="Foliennummernplatzhalter 3"/>
          <p:cNvSpPr>
            <a:spLocks noGrp="1"/>
          </p:cNvSpPr>
          <p:nvPr>
            <p:ph type="sldNum" sz="quarter" idx="10"/>
          </p:nvPr>
        </p:nvSpPr>
        <p:spPr/>
        <p:txBody>
          <a:bodyPr/>
          <a:lstStyle/>
          <a:p>
            <a:pPr>
              <a:defRPr/>
            </a:pPr>
            <a:fld id="{43BABFDA-4C2A-42C7-AAFB-591779E96275}" type="slidenum">
              <a:rPr lang="de-DE" altLang="de-DE" smtClean="0"/>
              <a:pPr>
                <a:defRPr/>
              </a:pPr>
              <a:t>16</a:t>
            </a:fld>
            <a:endParaRPr lang="de-DE" altLang="de-DE" dirty="0"/>
          </a:p>
        </p:txBody>
      </p:sp>
    </p:spTree>
    <p:extLst>
      <p:ext uri="{BB962C8B-B14F-4D97-AF65-F5344CB8AC3E}">
        <p14:creationId xmlns:p14="http://schemas.microsoft.com/office/powerpoint/2010/main" val="409018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Erwachsenen</a:t>
            </a:r>
            <a:r>
              <a:rPr lang="de-DE" baseline="0" dirty="0"/>
              <a:t> </a:t>
            </a:r>
            <a:r>
              <a:rPr lang="de-DE" dirty="0"/>
              <a:t>bekommen viele Hausaufgaben, die Kinder nur eine:</a:t>
            </a:r>
          </a:p>
          <a:p>
            <a:endParaRPr lang="de-DE" dirty="0"/>
          </a:p>
          <a:p>
            <a:r>
              <a:rPr lang="de-DE" dirty="0"/>
              <a:t>Steckbrief befindet sich in der Mappe</a:t>
            </a:r>
          </a:p>
        </p:txBody>
      </p:sp>
      <p:sp>
        <p:nvSpPr>
          <p:cNvPr id="4" name="Foliennummernplatzhalter 3"/>
          <p:cNvSpPr>
            <a:spLocks noGrp="1"/>
          </p:cNvSpPr>
          <p:nvPr>
            <p:ph type="sldNum" sz="quarter" idx="10"/>
          </p:nvPr>
        </p:nvSpPr>
        <p:spPr/>
        <p:txBody>
          <a:bodyPr/>
          <a:lstStyle/>
          <a:p>
            <a:pPr>
              <a:defRPr/>
            </a:pPr>
            <a:fld id="{43BABFDA-4C2A-42C7-AAFB-591779E96275}" type="slidenum">
              <a:rPr lang="de-DE" altLang="de-DE" smtClean="0"/>
              <a:pPr>
                <a:defRPr/>
              </a:pPr>
              <a:t>17</a:t>
            </a:fld>
            <a:endParaRPr lang="de-DE" altLang="de-DE" dirty="0"/>
          </a:p>
        </p:txBody>
      </p:sp>
    </p:spTree>
    <p:extLst>
      <p:ext uri="{BB962C8B-B14F-4D97-AF65-F5344CB8AC3E}">
        <p14:creationId xmlns:p14="http://schemas.microsoft.com/office/powerpoint/2010/main" val="2348583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dirty="0"/>
          </a:p>
        </p:txBody>
      </p:sp>
      <p:sp>
        <p:nvSpPr>
          <p:cNvPr id="4403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447EE5B-6B60-4F6F-8219-2662AD5227D5}" type="slidenum">
              <a:rPr lang="de-DE" altLang="de-DE" smtClean="0">
                <a:latin typeface="Arial" panose="020B0604020202020204" pitchFamily="34" charset="0"/>
              </a:rPr>
              <a:pPr>
                <a:spcBef>
                  <a:spcPct val="0"/>
                </a:spcBef>
              </a:pPr>
              <a:t>18</a:t>
            </a:fld>
            <a:endParaRPr lang="de-DE" altLang="de-DE" dirty="0">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dirty="0"/>
          </a:p>
        </p:txBody>
      </p:sp>
      <p:sp>
        <p:nvSpPr>
          <p:cNvPr id="4403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447EE5B-6B60-4F6F-8219-2662AD5227D5}" type="slidenum">
              <a:rPr lang="de-DE" altLang="de-DE" smtClean="0">
                <a:latin typeface="Arial" panose="020B0604020202020204" pitchFamily="34" charset="0"/>
              </a:rPr>
              <a:pPr>
                <a:spcBef>
                  <a:spcPct val="0"/>
                </a:spcBef>
              </a:pPr>
              <a:t>19</a:t>
            </a:fld>
            <a:endParaRPr lang="de-DE" altLang="de-DE" dirty="0">
              <a:latin typeface="Arial" panose="020B0604020202020204" pitchFamily="34" charset="0"/>
            </a:endParaRPr>
          </a:p>
        </p:txBody>
      </p:sp>
    </p:spTree>
    <p:extLst>
      <p:ext uri="{BB962C8B-B14F-4D97-AF65-F5344CB8AC3E}">
        <p14:creationId xmlns:p14="http://schemas.microsoft.com/office/powerpoint/2010/main" val="3529842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lienbildplatzhalter 1"/>
          <p:cNvSpPr>
            <a:spLocks noGrp="1" noRot="1" noChangeAspect="1" noTextEdit="1"/>
          </p:cNvSpPr>
          <p:nvPr>
            <p:ph type="sldImg"/>
          </p:nvPr>
        </p:nvSpPr>
        <p:spPr bwMode="auto">
          <a:xfrm>
            <a:off x="7938" y="419100"/>
            <a:ext cx="6616700" cy="37226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8" name="Foliennummernplatzhalter 3"/>
          <p:cNvSpPr>
            <a:spLocks noGrp="1"/>
          </p:cNvSpPr>
          <p:nvPr>
            <p:ph type="sldNum" sz="quarter" idx="5"/>
          </p:nvPr>
        </p:nvSpPr>
        <p:spPr bwMode="auto">
          <a:xfrm>
            <a:off x="3991075" y="9101748"/>
            <a:ext cx="2945553" cy="4967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8149BA4-5BC7-4691-BDBD-7289B225A0E0}" type="slidenum">
              <a:rPr lang="de-DE" altLang="de-DE" smtClean="0">
                <a:latin typeface="Arial" panose="020B0604020202020204" pitchFamily="34" charset="0"/>
              </a:rPr>
              <a:pPr>
                <a:spcBef>
                  <a:spcPct val="0"/>
                </a:spcBef>
              </a:pPr>
              <a:t>2</a:t>
            </a:fld>
            <a:endParaRPr lang="de-DE" altLang="de-DE">
              <a:latin typeface="Arial" panose="020B0604020202020204" pitchFamily="34" charset="0"/>
            </a:endParaRPr>
          </a:p>
        </p:txBody>
      </p:sp>
      <p:sp>
        <p:nvSpPr>
          <p:cNvPr id="3" name="Notizenplatzhalter 2"/>
          <p:cNvSpPr>
            <a:spLocks noGrp="1"/>
          </p:cNvSpPr>
          <p:nvPr>
            <p:ph type="body" sz="quarter" idx="10"/>
          </p:nvPr>
        </p:nvSpPr>
        <p:spPr/>
        <p:txBody>
          <a:bodyPr>
            <a:normAutofit/>
          </a:bodyPr>
          <a:lstStyle/>
          <a:p>
            <a:r>
              <a:rPr lang="de-DE" sz="1600" dirty="0"/>
              <a:t>Gründungsjahr	1993</a:t>
            </a:r>
          </a:p>
          <a:p>
            <a:r>
              <a:rPr lang="de-DE" sz="1600" dirty="0"/>
              <a:t>Schüler 		1050</a:t>
            </a:r>
          </a:p>
          <a:p>
            <a:r>
              <a:rPr lang="de-DE" sz="1600" dirty="0"/>
              <a:t>Klassen		35</a:t>
            </a:r>
          </a:p>
          <a:p>
            <a:r>
              <a:rPr lang="de-DE" sz="1600" dirty="0"/>
              <a:t>Kollegium		97 plus Referendare</a:t>
            </a:r>
          </a:p>
          <a:p>
            <a:endParaRPr lang="de-DE" sz="1600" dirty="0"/>
          </a:p>
        </p:txBody>
      </p:sp>
      <p:sp>
        <p:nvSpPr>
          <p:cNvPr id="4" name="Notizenplatzhalter 3"/>
          <p:cNvSpPr>
            <a:spLocks noGrp="1"/>
          </p:cNvSpPr>
          <p:nvPr>
            <p:ph type="body" idx="1"/>
          </p:nvPr>
        </p:nvSpPr>
        <p:spPr/>
        <p:txBody>
          <a:bodyPr/>
          <a:lstStyle/>
          <a:p>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dirty="0"/>
          </a:p>
        </p:txBody>
      </p:sp>
      <p:sp>
        <p:nvSpPr>
          <p:cNvPr id="102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C2D6C2A-EA7A-4521-B2BE-588EE9523659}" type="slidenum">
              <a:rPr lang="de-DE" altLang="de-DE" smtClean="0">
                <a:latin typeface="Arial" panose="020B0604020202020204" pitchFamily="34" charset="0"/>
              </a:rPr>
              <a:pPr>
                <a:spcBef>
                  <a:spcPct val="0"/>
                </a:spcBef>
              </a:pPr>
              <a:t>3</a:t>
            </a:fld>
            <a:endParaRPr lang="de-DE" altLang="de-DE">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dirty="0"/>
              <a:t>Kurzes Programm mit Musik und einer Rede des Schulleiters Herr </a:t>
            </a:r>
            <a:r>
              <a:rPr lang="de-DE" altLang="de-DE" dirty="0" err="1"/>
              <a:t>Wallat</a:t>
            </a:r>
            <a:r>
              <a:rPr lang="de-DE" altLang="de-DE" dirty="0"/>
              <a:t>, </a:t>
            </a:r>
          </a:p>
          <a:p>
            <a:pPr eaLnBrk="1" hangingPunct="1">
              <a:spcBef>
                <a:spcPct val="0"/>
              </a:spcBef>
            </a:pPr>
            <a:r>
              <a:rPr lang="de-DE" altLang="de-DE" dirty="0"/>
              <a:t>anschließend gehen die Kinder mit ihren Klassenlehrern kurz in ihren Klassenraum, Eltern warten auf dem Schulhof.</a:t>
            </a:r>
          </a:p>
          <a:p>
            <a:pPr eaLnBrk="1" hangingPunct="1">
              <a:spcBef>
                <a:spcPct val="0"/>
              </a:spcBef>
            </a:pPr>
            <a:endParaRPr lang="de-DE" altLang="de-DE" dirty="0"/>
          </a:p>
          <a:p>
            <a:pPr defTabSz="914674" eaLnBrk="1" hangingPunct="1">
              <a:spcBef>
                <a:spcPct val="0"/>
              </a:spcBef>
              <a:defRPr/>
            </a:pPr>
            <a:r>
              <a:rPr lang="de-DE" altLang="de-DE" baseline="0" dirty="0"/>
              <a:t>Kinder von denen wir keine Foto-Erlaubnis haben, können bei der Einschulung nicht auf der Bühne stehen, wenn dort das erste Klassenfoto gemacht wird. Meine Kollegin sammelt ein</a:t>
            </a:r>
            <a:endParaRPr lang="de-DE" altLang="de-DE" dirty="0"/>
          </a:p>
          <a:p>
            <a:pPr eaLnBrk="1" hangingPunct="1">
              <a:spcBef>
                <a:spcPct val="0"/>
              </a:spcBef>
            </a:pPr>
            <a:endParaRPr lang="de-DE" altLang="de-DE" dirty="0"/>
          </a:p>
          <a:p>
            <a:pPr eaLnBrk="1" hangingPunct="1">
              <a:spcBef>
                <a:spcPct val="0"/>
              </a:spcBef>
            </a:pPr>
            <a:r>
              <a:rPr lang="de-DE" altLang="de-DE" dirty="0"/>
              <a:t>FOTOERLAUBNIS für Einschulung und erste</a:t>
            </a:r>
            <a:r>
              <a:rPr lang="de-DE" altLang="de-DE" baseline="0" dirty="0"/>
              <a:t> Woche bzw. </a:t>
            </a:r>
            <a:r>
              <a:rPr lang="de-DE" altLang="de-DE" baseline="0" dirty="0" err="1"/>
              <a:t>Kennenlernfahrt</a:t>
            </a:r>
            <a:r>
              <a:rPr lang="de-DE" altLang="de-DE" baseline="0" dirty="0"/>
              <a:t> JETZT ausfüllen (in Mappe beim Astra-Antrag)</a:t>
            </a:r>
          </a:p>
          <a:p>
            <a:pPr eaLnBrk="1" hangingPunct="1">
              <a:spcBef>
                <a:spcPct val="0"/>
              </a:spcBef>
            </a:pPr>
            <a:endParaRPr lang="de-DE" altLang="de-DE" dirty="0"/>
          </a:p>
        </p:txBody>
      </p:sp>
      <p:sp>
        <p:nvSpPr>
          <p:cNvPr id="102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C2D6C2A-EA7A-4521-B2BE-588EE9523659}" type="slidenum">
              <a:rPr lang="de-DE" altLang="de-DE" smtClean="0">
                <a:latin typeface="Arial" panose="020B0604020202020204" pitchFamily="34" charset="0"/>
              </a:rPr>
              <a:pPr>
                <a:spcBef>
                  <a:spcPct val="0"/>
                </a:spcBef>
              </a:pPr>
              <a:t>4</a:t>
            </a:fld>
            <a:endParaRPr lang="de-DE" altLang="de-DE">
              <a:latin typeface="Arial" panose="020B0604020202020204" pitchFamily="34" charset="0"/>
            </a:endParaRPr>
          </a:p>
        </p:txBody>
      </p:sp>
    </p:spTree>
    <p:extLst>
      <p:ext uri="{BB962C8B-B14F-4D97-AF65-F5344CB8AC3E}">
        <p14:creationId xmlns:p14="http://schemas.microsoft.com/office/powerpoint/2010/main" val="863420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dirty="0"/>
              <a:t>„Unterricht“ nur mit den Klassenlehrerinnen zum gegenseitiges Kennenlernen</a:t>
            </a:r>
          </a:p>
          <a:p>
            <a:pPr eaLnBrk="1" hangingPunct="1">
              <a:spcBef>
                <a:spcPct val="0"/>
              </a:spcBef>
            </a:pPr>
            <a:r>
              <a:rPr lang="de-DE" altLang="de-DE" dirty="0"/>
              <a:t>Forscherheft Bus-und Bahndetektive : Sicheres und eigenständiges Unterwegssein</a:t>
            </a:r>
            <a:r>
              <a:rPr lang="de-DE" altLang="de-DE" baseline="0" dirty="0"/>
              <a:t> mit öffentlichen Verkehrsmitteln im Rahmen der Verkehrserziehung</a:t>
            </a:r>
          </a:p>
          <a:p>
            <a:pPr eaLnBrk="1" hangingPunct="1">
              <a:spcBef>
                <a:spcPct val="0"/>
              </a:spcBef>
            </a:pPr>
            <a:endParaRPr lang="de-DE" altLang="de-DE" dirty="0"/>
          </a:p>
        </p:txBody>
      </p:sp>
      <p:sp>
        <p:nvSpPr>
          <p:cNvPr id="143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C4671AD-E6A4-4E52-BC5B-546042B23D5F}" type="slidenum">
              <a:rPr lang="de-DE" altLang="de-DE" smtClean="0">
                <a:latin typeface="Arial" panose="020B0604020202020204" pitchFamily="34" charset="0"/>
              </a:rPr>
              <a:pPr>
                <a:spcBef>
                  <a:spcPct val="0"/>
                </a:spcBef>
              </a:pPr>
              <a:t>5</a:t>
            </a:fld>
            <a:endParaRPr lang="de-DE" altLang="de-DE">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baseline="0" dirty="0"/>
              <a:t>Schulkonto Kontonummer auf der Stellwand draußen und auf der Einladung zum heutigen Abend</a:t>
            </a:r>
            <a:endParaRPr lang="de-DE" altLang="de-DE" dirty="0"/>
          </a:p>
        </p:txBody>
      </p:sp>
      <p:sp>
        <p:nvSpPr>
          <p:cNvPr id="1638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ACB0233-4DC9-4DF8-A8D3-4004370B6319}" type="slidenum">
              <a:rPr lang="de-DE" altLang="de-DE" smtClean="0">
                <a:latin typeface="Arial" panose="020B0604020202020204" pitchFamily="34" charset="0"/>
              </a:rPr>
              <a:pPr>
                <a:spcBef>
                  <a:spcPct val="0"/>
                </a:spcBef>
              </a:pPr>
              <a:t>6</a:t>
            </a:fld>
            <a:endParaRPr lang="de-DE" altLang="de-DE">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spcAft>
                <a:spcPts val="600"/>
              </a:spcAft>
            </a:pPr>
            <a:r>
              <a:rPr lang="de-DE" altLang="de-DE" b="1" dirty="0">
                <a:solidFill>
                  <a:srgbClr val="FFE4B5"/>
                </a:solidFill>
                <a:latin typeface="Futura Hv BT" pitchFamily="34" charset="0"/>
              </a:rPr>
              <a:t>Klassenpflegschaftssitzung:</a:t>
            </a:r>
          </a:p>
          <a:p>
            <a:pPr eaLnBrk="1" hangingPunct="1">
              <a:spcBef>
                <a:spcPct val="0"/>
              </a:spcBef>
              <a:spcAft>
                <a:spcPts val="600"/>
              </a:spcAft>
            </a:pPr>
            <a:r>
              <a:rPr lang="de-DE" altLang="de-DE" dirty="0">
                <a:solidFill>
                  <a:srgbClr val="FFE4B5"/>
                </a:solidFill>
                <a:latin typeface="Futura Hv BT" pitchFamily="34" charset="0"/>
              </a:rPr>
              <a:t>Kennenlernen der Klassenleitung und der anderen Eltern - Wahlen zur Mitwirkung in der Schule, Schulpflegschaft kennenlernen</a:t>
            </a:r>
          </a:p>
          <a:p>
            <a:pPr eaLnBrk="1" hangingPunct="1">
              <a:spcBef>
                <a:spcPct val="0"/>
              </a:spcBef>
              <a:spcAft>
                <a:spcPts val="600"/>
              </a:spcAft>
            </a:pPr>
            <a:r>
              <a:rPr lang="de-DE" altLang="de-DE" b="1" dirty="0">
                <a:solidFill>
                  <a:srgbClr val="FFE4B5"/>
                </a:solidFill>
                <a:latin typeface="Futura Hv BT" pitchFamily="34" charset="0"/>
              </a:rPr>
              <a:t>Elternsprechtag:</a:t>
            </a:r>
          </a:p>
          <a:p>
            <a:pPr eaLnBrk="1" hangingPunct="1">
              <a:spcBef>
                <a:spcPct val="0"/>
              </a:spcBef>
              <a:spcAft>
                <a:spcPts val="600"/>
              </a:spcAft>
            </a:pPr>
            <a:r>
              <a:rPr lang="de-DE" altLang="de-DE" dirty="0">
                <a:solidFill>
                  <a:srgbClr val="FFE4B5"/>
                </a:solidFill>
                <a:latin typeface="Futura Hv BT" pitchFamily="34" charset="0"/>
              </a:rPr>
              <a:t>Leistungsstand in allen Fächern und Sozialverhalten besprechen, zusammen mit Ihrem Kind</a:t>
            </a:r>
          </a:p>
          <a:p>
            <a:pPr eaLnBrk="1" hangingPunct="1">
              <a:spcBef>
                <a:spcPct val="0"/>
              </a:spcBef>
              <a:spcAft>
                <a:spcPts val="600"/>
              </a:spcAft>
            </a:pPr>
            <a:r>
              <a:rPr lang="de-DE" altLang="de-DE" b="1" dirty="0">
                <a:solidFill>
                  <a:srgbClr val="FFE4B5"/>
                </a:solidFill>
                <a:latin typeface="Futura Hv BT" pitchFamily="34" charset="0"/>
              </a:rPr>
              <a:t>Elternkarte</a:t>
            </a:r>
            <a:r>
              <a:rPr lang="de-DE" altLang="de-DE" dirty="0">
                <a:solidFill>
                  <a:srgbClr val="FFE4B5"/>
                </a:solidFill>
                <a:latin typeface="Futura Hv BT" pitchFamily="34" charset="0"/>
              </a:rPr>
              <a:t>i zeigen</a:t>
            </a:r>
          </a:p>
          <a:p>
            <a:pPr eaLnBrk="1" hangingPunct="1">
              <a:spcBef>
                <a:spcPct val="0"/>
              </a:spcBef>
              <a:spcAft>
                <a:spcPts val="600"/>
              </a:spcAft>
            </a:pPr>
            <a:r>
              <a:rPr lang="de-DE" altLang="de-DE" dirty="0">
                <a:solidFill>
                  <a:srgbClr val="FFE4B5"/>
                </a:solidFill>
                <a:latin typeface="Futura Hv BT" pitchFamily="34" charset="0"/>
              </a:rPr>
              <a:t>in Mappe, bitte ausfüllen und nachher bei mir abgeben oder Ihrem Kind für die KL mitgeben</a:t>
            </a:r>
          </a:p>
          <a:p>
            <a:pPr eaLnBrk="1" hangingPunct="1">
              <a:spcBef>
                <a:spcPct val="0"/>
              </a:spcBef>
              <a:spcAft>
                <a:spcPts val="600"/>
              </a:spcAft>
            </a:pPr>
            <a:r>
              <a:rPr lang="de-DE" altLang="de-DE" b="1" dirty="0">
                <a:solidFill>
                  <a:srgbClr val="FFE4B5"/>
                </a:solidFill>
                <a:latin typeface="Futura Hv BT" pitchFamily="34" charset="0"/>
              </a:rPr>
              <a:t>Förderverein</a:t>
            </a:r>
          </a:p>
          <a:p>
            <a:pPr eaLnBrk="1" hangingPunct="1">
              <a:spcBef>
                <a:spcPct val="0"/>
              </a:spcBef>
              <a:spcAft>
                <a:spcPts val="600"/>
              </a:spcAft>
            </a:pPr>
            <a:r>
              <a:rPr lang="de-DE" altLang="de-DE" dirty="0">
                <a:solidFill>
                  <a:srgbClr val="FFE4B5"/>
                </a:solidFill>
                <a:latin typeface="Futura Hv BT" pitchFamily="34" charset="0"/>
              </a:rPr>
              <a:t>Wir freuen uns über jede Mitgliedschaft! 18 Euro / Jahr, Mitgliedsantrag in der Mappe und auf der HP</a:t>
            </a:r>
          </a:p>
          <a:p>
            <a:pPr eaLnBrk="1" hangingPunct="1">
              <a:spcBef>
                <a:spcPct val="0"/>
              </a:spcBef>
              <a:spcAft>
                <a:spcPts val="600"/>
              </a:spcAft>
            </a:pPr>
            <a:endParaRPr lang="de-DE" altLang="de-DE" dirty="0">
              <a:solidFill>
                <a:srgbClr val="FFE4B5"/>
              </a:solidFill>
              <a:latin typeface="Futura Hv BT" pitchFamily="34" charset="0"/>
            </a:endParaRPr>
          </a:p>
          <a:p>
            <a:pPr eaLnBrk="1" hangingPunct="1">
              <a:spcBef>
                <a:spcPct val="0"/>
              </a:spcBef>
            </a:pPr>
            <a:endParaRPr lang="de-DE" altLang="de-DE" dirty="0"/>
          </a:p>
        </p:txBody>
      </p:sp>
      <p:sp>
        <p:nvSpPr>
          <p:cNvPr id="1229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69ECDE2-A7F4-494E-B622-9908807CB440}" type="slidenum">
              <a:rPr lang="de-DE" altLang="de-DE" smtClean="0">
                <a:latin typeface="Arial" panose="020B0604020202020204" pitchFamily="34" charset="0"/>
              </a:rPr>
              <a:pPr>
                <a:spcBef>
                  <a:spcPct val="0"/>
                </a:spcBef>
              </a:pPr>
              <a:t>7</a:t>
            </a:fld>
            <a:endParaRPr lang="de-DE" altLang="de-DE">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b="1" dirty="0"/>
              <a:t>Materialliste</a:t>
            </a:r>
            <a:r>
              <a:rPr lang="de-DE" altLang="de-DE" dirty="0"/>
              <a:t> </a:t>
            </a:r>
          </a:p>
          <a:p>
            <a:pPr eaLnBrk="1" hangingPunct="1">
              <a:spcBef>
                <a:spcPct val="0"/>
              </a:spcBef>
            </a:pPr>
            <a:r>
              <a:rPr lang="de-DE" altLang="de-DE" dirty="0"/>
              <a:t>In der Mappe, zur Ansicht am Brett vor dem Mensaeingang mit Fotos ausgehängt</a:t>
            </a:r>
            <a:r>
              <a:rPr lang="de-DE" altLang="de-DE" baseline="0" dirty="0"/>
              <a:t> und auf der </a:t>
            </a:r>
            <a:r>
              <a:rPr lang="de-DE" altLang="de-DE" dirty="0"/>
              <a:t>Homepage zum Runterladen</a:t>
            </a:r>
          </a:p>
          <a:p>
            <a:pPr eaLnBrk="1" hangingPunct="1">
              <a:spcBef>
                <a:spcPct val="0"/>
              </a:spcBef>
            </a:pPr>
            <a:r>
              <a:rPr lang="de-DE" altLang="de-DE" b="1" dirty="0"/>
              <a:t>Logbuch </a:t>
            </a:r>
          </a:p>
          <a:p>
            <a:pPr eaLnBrk="1" hangingPunct="1">
              <a:spcBef>
                <a:spcPct val="0"/>
              </a:spcBef>
            </a:pPr>
            <a:r>
              <a:rPr lang="de-DE" altLang="de-DE" dirty="0"/>
              <a:t>zur Ansicht,</a:t>
            </a:r>
            <a:r>
              <a:rPr lang="de-DE" altLang="de-DE" baseline="0" dirty="0"/>
              <a:t> </a:t>
            </a:r>
            <a:r>
              <a:rPr lang="de-DE" altLang="de-DE" dirty="0"/>
              <a:t>mit der Schulumlage bezahlt, Entschuldigungszettel</a:t>
            </a:r>
            <a:r>
              <a:rPr lang="de-DE" altLang="de-DE" baseline="0" dirty="0"/>
              <a:t> schon kopiert als Vorlage</a:t>
            </a:r>
            <a:endParaRPr lang="de-DE" altLang="de-DE" dirty="0"/>
          </a:p>
          <a:p>
            <a:pPr eaLnBrk="1" hangingPunct="1">
              <a:spcBef>
                <a:spcPct val="0"/>
              </a:spcBef>
            </a:pPr>
            <a:r>
              <a:rPr lang="de-DE" altLang="de-DE" b="1" dirty="0"/>
              <a:t>Schließfächer</a:t>
            </a:r>
          </a:p>
          <a:p>
            <a:pPr eaLnBrk="1" hangingPunct="1">
              <a:spcBef>
                <a:spcPct val="0"/>
              </a:spcBef>
            </a:pPr>
            <a:r>
              <a:rPr lang="de-DE" altLang="de-DE" dirty="0"/>
              <a:t>Antrag in der Mappe, online ausfüllen, da dann Namen und Bankdaten korrekt! Wird als 1 Jahresbetrag</a:t>
            </a:r>
            <a:r>
              <a:rPr lang="de-DE" altLang="de-DE" baseline="0" dirty="0"/>
              <a:t> von 25,20 Euro bezahlt (</a:t>
            </a:r>
            <a:r>
              <a:rPr lang="de-DE" altLang="de-DE" baseline="0" dirty="0" err="1"/>
              <a:t>monatl</a:t>
            </a:r>
            <a:r>
              <a:rPr lang="de-DE" altLang="de-DE" baseline="0" dirty="0"/>
              <a:t>. 2,10 Euro)</a:t>
            </a:r>
            <a:endParaRPr lang="de-DE" altLang="de-DE" dirty="0"/>
          </a:p>
          <a:p>
            <a:pPr eaLnBrk="1" hangingPunct="1">
              <a:spcBef>
                <a:spcPct val="0"/>
              </a:spcBef>
            </a:pPr>
            <a:r>
              <a:rPr lang="de-DE" altLang="de-DE" dirty="0"/>
              <a:t>Wunschhöhe beachten: sehr</a:t>
            </a:r>
            <a:r>
              <a:rPr lang="de-DE" altLang="de-DE" baseline="0" dirty="0"/>
              <a:t> große Kinder Reihe 4 oben, bereit zum Bücken Reihe 1</a:t>
            </a:r>
            <a:endParaRPr lang="de-DE" altLang="de-DE" dirty="0"/>
          </a:p>
          <a:p>
            <a:pPr eaLnBrk="1" hangingPunct="1">
              <a:spcBef>
                <a:spcPct val="0"/>
              </a:spcBef>
            </a:pPr>
            <a:endParaRPr lang="de-DE" altLang="de-DE" dirty="0"/>
          </a:p>
          <a:p>
            <a:pPr eaLnBrk="1" hangingPunct="1">
              <a:spcBef>
                <a:spcPct val="0"/>
              </a:spcBef>
            </a:pPr>
            <a:endParaRPr lang="de-DE" altLang="de-DE" dirty="0"/>
          </a:p>
        </p:txBody>
      </p:sp>
      <p:sp>
        <p:nvSpPr>
          <p:cNvPr id="1843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DEFB91F-EFD3-414A-9F67-0F092EA3D131}" type="slidenum">
              <a:rPr lang="de-DE" altLang="de-DE" smtClean="0">
                <a:latin typeface="Arial" panose="020B0604020202020204" pitchFamily="34" charset="0"/>
              </a:rPr>
              <a:pPr>
                <a:spcBef>
                  <a:spcPct val="0"/>
                </a:spcBef>
              </a:pPr>
              <a:t>8</a:t>
            </a:fld>
            <a:endParaRPr lang="de-DE" altLang="de-DE">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dirty="0"/>
              <a:t>Gutes Essen und</a:t>
            </a:r>
            <a:r>
              <a:rPr lang="de-DE" altLang="de-DE" baseline="0" dirty="0"/>
              <a:t> genug Essen für den langen Tag bis 15:45 Uhr und auch einen Tag bis 13:15 Uhr ist wichtig für die Leistungsfähigkeit Ihres Kindes.</a:t>
            </a:r>
          </a:p>
          <a:p>
            <a:pPr eaLnBrk="1" hangingPunct="1">
              <a:spcBef>
                <a:spcPct val="0"/>
              </a:spcBef>
            </a:pPr>
            <a:r>
              <a:rPr lang="de-DE" altLang="de-DE" dirty="0"/>
              <a:t>Hat ein Kind nichts zu essen mit oder nicht genug und auch kein Geld um etwas zu kaufen, schicken wir es nach Hause zurück, das Essen holen. Gleiches gilt fürs Trinken. </a:t>
            </a:r>
          </a:p>
          <a:p>
            <a:pPr eaLnBrk="1" hangingPunct="1">
              <a:spcBef>
                <a:spcPct val="0"/>
              </a:spcBef>
            </a:pPr>
            <a:r>
              <a:rPr lang="de-DE" altLang="de-DE" dirty="0"/>
              <a:t>Ich weiß, manche Kinder tun sich da schwer, aber ein hungriges Kind, das Kopfschmerzen</a:t>
            </a:r>
            <a:r>
              <a:rPr lang="de-DE" altLang="de-DE" baseline="0" dirty="0"/>
              <a:t> hat oder zappelig wird, soll bei uns nicht im Unterricht sitzen.</a:t>
            </a:r>
            <a:endParaRPr lang="de-DE" altLang="de-DE" dirty="0"/>
          </a:p>
          <a:p>
            <a:pPr eaLnBrk="1" hangingPunct="1">
              <a:spcBef>
                <a:spcPct val="0"/>
              </a:spcBef>
            </a:pPr>
            <a:endParaRPr lang="de-DE" altLang="de-DE" dirty="0"/>
          </a:p>
          <a:p>
            <a:pPr eaLnBrk="1" hangingPunct="1">
              <a:spcBef>
                <a:spcPct val="0"/>
              </a:spcBef>
            </a:pPr>
            <a:r>
              <a:rPr lang="de-DE" altLang="de-DE" dirty="0"/>
              <a:t>Jetzt gebe ich weiter</a:t>
            </a:r>
            <a:r>
              <a:rPr lang="de-DE" altLang="de-DE" baseline="0" dirty="0"/>
              <a:t> an Frau Wilms, vom Mensa-Betreiber TRO-Service</a:t>
            </a:r>
            <a:endParaRPr lang="de-DE" altLang="de-DE" dirty="0"/>
          </a:p>
        </p:txBody>
      </p:sp>
      <p:sp>
        <p:nvSpPr>
          <p:cNvPr id="2253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7937" indent="-287424">
              <a:spcBef>
                <a:spcPct val="30000"/>
              </a:spcBef>
              <a:defRPr sz="1200">
                <a:solidFill>
                  <a:schemeClr val="tx1"/>
                </a:solidFill>
                <a:latin typeface="Calibri" panose="020F0502020204030204" pitchFamily="34" charset="0"/>
              </a:defRPr>
            </a:lvl2pPr>
            <a:lvl3pPr marL="1151283" indent="-230257">
              <a:spcBef>
                <a:spcPct val="30000"/>
              </a:spcBef>
              <a:defRPr sz="1200">
                <a:solidFill>
                  <a:schemeClr val="tx1"/>
                </a:solidFill>
                <a:latin typeface="Calibri" panose="020F0502020204030204" pitchFamily="34" charset="0"/>
              </a:defRPr>
            </a:lvl3pPr>
            <a:lvl4pPr marL="1611796" indent="-230257">
              <a:spcBef>
                <a:spcPct val="30000"/>
              </a:spcBef>
              <a:defRPr sz="1200">
                <a:solidFill>
                  <a:schemeClr val="tx1"/>
                </a:solidFill>
                <a:latin typeface="Calibri" panose="020F0502020204030204" pitchFamily="34" charset="0"/>
              </a:defRPr>
            </a:lvl4pPr>
            <a:lvl5pPr marL="2072310" indent="-230257">
              <a:spcBef>
                <a:spcPct val="30000"/>
              </a:spcBef>
              <a:defRPr sz="1200">
                <a:solidFill>
                  <a:schemeClr val="tx1"/>
                </a:solidFill>
                <a:latin typeface="Calibri" panose="020F0502020204030204" pitchFamily="34" charset="0"/>
              </a:defRPr>
            </a:lvl5pPr>
            <a:lvl6pPr marL="2529647" indent="-230257" eaLnBrk="0" fontAlgn="base" hangingPunct="0">
              <a:spcBef>
                <a:spcPct val="30000"/>
              </a:spcBef>
              <a:spcAft>
                <a:spcPct val="0"/>
              </a:spcAft>
              <a:defRPr sz="1200">
                <a:solidFill>
                  <a:schemeClr val="tx1"/>
                </a:solidFill>
                <a:latin typeface="Calibri" panose="020F0502020204030204" pitchFamily="34" charset="0"/>
              </a:defRPr>
            </a:lvl6pPr>
            <a:lvl7pPr marL="2986984" indent="-230257" eaLnBrk="0" fontAlgn="base" hangingPunct="0">
              <a:spcBef>
                <a:spcPct val="30000"/>
              </a:spcBef>
              <a:spcAft>
                <a:spcPct val="0"/>
              </a:spcAft>
              <a:defRPr sz="1200">
                <a:solidFill>
                  <a:schemeClr val="tx1"/>
                </a:solidFill>
                <a:latin typeface="Calibri" panose="020F0502020204030204" pitchFamily="34" charset="0"/>
              </a:defRPr>
            </a:lvl7pPr>
            <a:lvl8pPr marL="3444321" indent="-230257" eaLnBrk="0" fontAlgn="base" hangingPunct="0">
              <a:spcBef>
                <a:spcPct val="30000"/>
              </a:spcBef>
              <a:spcAft>
                <a:spcPct val="0"/>
              </a:spcAft>
              <a:defRPr sz="1200">
                <a:solidFill>
                  <a:schemeClr val="tx1"/>
                </a:solidFill>
                <a:latin typeface="Calibri" panose="020F0502020204030204" pitchFamily="34" charset="0"/>
              </a:defRPr>
            </a:lvl8pPr>
            <a:lvl9pPr marL="3901658" indent="-230257"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FD4BB5-E267-457D-A479-E5FFE304F48D}" type="slidenum">
              <a:rPr lang="de-DE" altLang="de-DE" smtClean="0">
                <a:latin typeface="Arial" panose="020B0604020202020204" pitchFamily="34" charset="0"/>
              </a:rPr>
              <a:pPr>
                <a:spcBef>
                  <a:spcPct val="0"/>
                </a:spcBef>
              </a:pPr>
              <a:t>9</a:t>
            </a:fld>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609600" y="1600201"/>
            <a:ext cx="109728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5201EC9-851E-4D46-A2BC-4B4B2D171073}"/>
              </a:ext>
            </a:extLst>
          </p:cNvPr>
          <p:cNvSpPr>
            <a:spLocks noGrp="1"/>
          </p:cNvSpPr>
          <p:nvPr>
            <p:ph type="dt" sz="half" idx="10"/>
          </p:nvPr>
        </p:nvSpPr>
        <p:spPr/>
        <p:txBody>
          <a:bodyPr/>
          <a:lstStyle>
            <a:lvl1pPr>
              <a:defRPr/>
            </a:lvl1pPr>
          </a:lstStyle>
          <a:p>
            <a:pPr>
              <a:defRPr/>
            </a:pPr>
            <a:fld id="{1F3B252B-A6F1-4882-97CE-333ACCBDC266}" type="datetimeFigureOut">
              <a:rPr lang="de-DE"/>
              <a:pPr>
                <a:defRPr/>
              </a:pPr>
              <a:t>15.07.2026</a:t>
            </a:fld>
            <a:endParaRPr lang="de-DE" dirty="0"/>
          </a:p>
        </p:txBody>
      </p:sp>
      <p:sp>
        <p:nvSpPr>
          <p:cNvPr id="5" name="Fußzeilenplatzhalter 4">
            <a:extLst>
              <a:ext uri="{FF2B5EF4-FFF2-40B4-BE49-F238E27FC236}">
                <a16:creationId xmlns:a16="http://schemas.microsoft.com/office/drawing/2014/main" id="{1D29945E-924E-446C-9B30-D23C1BCAA843}"/>
              </a:ext>
            </a:extLst>
          </p:cNvPr>
          <p:cNvSpPr>
            <a:spLocks noGrp="1"/>
          </p:cNvSpPr>
          <p:nvPr>
            <p:ph type="ftr" sz="quarter" idx="11"/>
          </p:nvPr>
        </p:nvSpPr>
        <p:spPr/>
        <p:txBody>
          <a:bodyPr/>
          <a:lstStyle>
            <a:lvl1pPr>
              <a:defRPr/>
            </a:lvl1pPr>
          </a:lstStyle>
          <a:p>
            <a:pPr>
              <a:defRPr/>
            </a:pPr>
            <a:endParaRPr lang="de-DE" dirty="0"/>
          </a:p>
        </p:txBody>
      </p:sp>
      <p:sp>
        <p:nvSpPr>
          <p:cNvPr id="6" name="Foliennummernplatzhalter 5">
            <a:extLst>
              <a:ext uri="{FF2B5EF4-FFF2-40B4-BE49-F238E27FC236}">
                <a16:creationId xmlns:a16="http://schemas.microsoft.com/office/drawing/2014/main" id="{30109CF6-90A2-4279-8969-9AC9E786672C}"/>
              </a:ext>
            </a:extLst>
          </p:cNvPr>
          <p:cNvSpPr>
            <a:spLocks noGrp="1"/>
          </p:cNvSpPr>
          <p:nvPr>
            <p:ph type="sldNum" sz="quarter" idx="12"/>
          </p:nvPr>
        </p:nvSpPr>
        <p:spPr/>
        <p:txBody>
          <a:bodyPr/>
          <a:lstStyle>
            <a:lvl1pPr>
              <a:defRPr/>
            </a:lvl1pPr>
          </a:lstStyle>
          <a:p>
            <a:pPr>
              <a:defRPr/>
            </a:pPr>
            <a:fld id="{F8E08D96-CE1B-4506-90BE-037533E89355}" type="slidenum">
              <a:rPr lang="de-DE" altLang="de-DE"/>
              <a:pPr>
                <a:defRPr/>
              </a:pPr>
              <a:t>‹Nr.›</a:t>
            </a:fld>
            <a:endParaRPr lang="de-DE" altLang="de-DE" dirty="0"/>
          </a:p>
        </p:txBody>
      </p:sp>
    </p:spTree>
    <p:extLst>
      <p:ext uri="{BB962C8B-B14F-4D97-AF65-F5344CB8AC3E}">
        <p14:creationId xmlns:p14="http://schemas.microsoft.com/office/powerpoint/2010/main" val="40706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C5201EC9-851E-4D46-A2BC-4B4B2D171073}"/>
              </a:ext>
            </a:extLst>
          </p:cNvPr>
          <p:cNvSpPr>
            <a:spLocks noGrp="1"/>
          </p:cNvSpPr>
          <p:nvPr>
            <p:ph type="dt" sz="half" idx="10"/>
          </p:nvPr>
        </p:nvSpPr>
        <p:spPr/>
        <p:txBody>
          <a:bodyPr/>
          <a:lstStyle>
            <a:lvl1pPr>
              <a:defRPr/>
            </a:lvl1pPr>
          </a:lstStyle>
          <a:p>
            <a:pPr>
              <a:defRPr/>
            </a:pPr>
            <a:fld id="{17CF1EF3-2056-41B4-BA95-3BD47C564DC6}" type="datetimeFigureOut">
              <a:rPr lang="de-DE"/>
              <a:pPr>
                <a:defRPr/>
              </a:pPr>
              <a:t>15.07.2026</a:t>
            </a:fld>
            <a:endParaRPr lang="de-DE" dirty="0"/>
          </a:p>
        </p:txBody>
      </p:sp>
      <p:sp>
        <p:nvSpPr>
          <p:cNvPr id="3" name="Fußzeilenplatzhalter 4">
            <a:extLst>
              <a:ext uri="{FF2B5EF4-FFF2-40B4-BE49-F238E27FC236}">
                <a16:creationId xmlns:a16="http://schemas.microsoft.com/office/drawing/2014/main" id="{1D29945E-924E-446C-9B30-D23C1BCAA843}"/>
              </a:ext>
            </a:extLst>
          </p:cNvPr>
          <p:cNvSpPr>
            <a:spLocks noGrp="1"/>
          </p:cNvSpPr>
          <p:nvPr>
            <p:ph type="ftr" sz="quarter" idx="11"/>
          </p:nvPr>
        </p:nvSpPr>
        <p:spPr/>
        <p:txBody>
          <a:bodyPr/>
          <a:lstStyle>
            <a:lvl1pPr>
              <a:defRPr/>
            </a:lvl1pPr>
          </a:lstStyle>
          <a:p>
            <a:pPr>
              <a:defRPr/>
            </a:pPr>
            <a:endParaRPr lang="de-DE" dirty="0"/>
          </a:p>
        </p:txBody>
      </p:sp>
      <p:sp>
        <p:nvSpPr>
          <p:cNvPr id="4" name="Foliennummernplatzhalter 5">
            <a:extLst>
              <a:ext uri="{FF2B5EF4-FFF2-40B4-BE49-F238E27FC236}">
                <a16:creationId xmlns:a16="http://schemas.microsoft.com/office/drawing/2014/main" id="{30109CF6-90A2-4279-8969-9AC9E786672C}"/>
              </a:ext>
            </a:extLst>
          </p:cNvPr>
          <p:cNvSpPr>
            <a:spLocks noGrp="1"/>
          </p:cNvSpPr>
          <p:nvPr>
            <p:ph type="sldNum" sz="quarter" idx="12"/>
          </p:nvPr>
        </p:nvSpPr>
        <p:spPr/>
        <p:txBody>
          <a:bodyPr/>
          <a:lstStyle>
            <a:lvl1pPr>
              <a:defRPr/>
            </a:lvl1pPr>
          </a:lstStyle>
          <a:p>
            <a:pPr>
              <a:defRPr/>
            </a:pPr>
            <a:fld id="{D9F68F73-0EB2-4A19-B2B0-E29A3E9BB288}" type="slidenum">
              <a:rPr lang="de-DE" altLang="de-DE"/>
              <a:pPr>
                <a:defRPr/>
              </a:pPr>
              <a:t>‹Nr.›</a:t>
            </a:fld>
            <a:endParaRPr lang="de-DE" altLang="de-DE" dirty="0"/>
          </a:p>
        </p:txBody>
      </p:sp>
      <p:sp>
        <p:nvSpPr>
          <p:cNvPr id="5" name="Textfeld 4">
            <a:extLst>
              <a:ext uri="{FF2B5EF4-FFF2-40B4-BE49-F238E27FC236}">
                <a16:creationId xmlns:a16="http://schemas.microsoft.com/office/drawing/2014/main" id="{687B6624-D5D7-42C4-B1ED-96EE38A5F0CA}"/>
              </a:ext>
            </a:extLst>
          </p:cNvPr>
          <p:cNvSpPr txBox="1"/>
          <p:nvPr userDrawn="1"/>
        </p:nvSpPr>
        <p:spPr>
          <a:xfrm>
            <a:off x="7965356" y="6286500"/>
            <a:ext cx="3786187" cy="369888"/>
          </a:xfrm>
          <a:prstGeom prst="rect">
            <a:avLst/>
          </a:prstGeom>
          <a:noFill/>
        </p:spPr>
        <p:txBody>
          <a:bodyPr rIns="0">
            <a:spAutoFit/>
          </a:bodyPr>
          <a:lstStyle/>
          <a:p>
            <a:pPr algn="r" eaLnBrk="1" hangingPunct="1">
              <a:defRPr/>
            </a:pPr>
            <a:r>
              <a:rPr lang="de-DE" cap="small" dirty="0">
                <a:solidFill>
                  <a:srgbClr val="FFE4B5"/>
                </a:solidFill>
                <a:latin typeface="Futura Hv BT" pitchFamily="34" charset="0"/>
                <a:cs typeface="+mn-cs"/>
              </a:rPr>
              <a:t>Gesamtschule Bergheim</a:t>
            </a:r>
          </a:p>
        </p:txBody>
      </p:sp>
      <p:cxnSp>
        <p:nvCxnSpPr>
          <p:cNvPr id="6" name="Gerade Verbindung 5">
            <a:extLst>
              <a:ext uri="{FF2B5EF4-FFF2-40B4-BE49-F238E27FC236}">
                <a16:creationId xmlns:a16="http://schemas.microsoft.com/office/drawing/2014/main" id="{FAEEA2DB-EBAC-4B6B-BF03-50DE68E96A07}"/>
              </a:ext>
            </a:extLst>
          </p:cNvPr>
          <p:cNvCxnSpPr/>
          <p:nvPr userDrawn="1"/>
        </p:nvCxnSpPr>
        <p:spPr>
          <a:xfrm flipV="1">
            <a:off x="7608168" y="6599239"/>
            <a:ext cx="4143375" cy="14287"/>
          </a:xfrm>
          <a:prstGeom prst="line">
            <a:avLst/>
          </a:prstGeom>
          <a:ln w="31750">
            <a:solidFill>
              <a:srgbClr val="FFE4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59871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B7274C"/>
            </a:gs>
            <a:gs pos="25000">
              <a:srgbClr val="D84269"/>
            </a:gs>
            <a:gs pos="50000">
              <a:srgbClr val="B6284D"/>
            </a:gs>
            <a:gs pos="75000">
              <a:srgbClr val="D84269"/>
            </a:gs>
            <a:gs pos="100000">
              <a:srgbClr val="B7274C"/>
            </a:gs>
          </a:gsLst>
          <a:lin ang="2700000" scaled="1"/>
        </a:gra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C5201EC9-851E-4D46-A2BC-4B4B2D171073}"/>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0D0C398-8543-4F8F-A805-3D55D036A7AF}" type="datetimeFigureOut">
              <a:rPr lang="de-DE"/>
              <a:pPr>
                <a:defRPr/>
              </a:pPr>
              <a:t>15.07.2026</a:t>
            </a:fld>
            <a:endParaRPr lang="de-DE" dirty="0"/>
          </a:p>
        </p:txBody>
      </p:sp>
      <p:sp>
        <p:nvSpPr>
          <p:cNvPr id="5" name="Fußzeilenplatzhalter 4">
            <a:extLst>
              <a:ext uri="{FF2B5EF4-FFF2-40B4-BE49-F238E27FC236}">
                <a16:creationId xmlns:a16="http://schemas.microsoft.com/office/drawing/2014/main" id="{1D29945E-924E-446C-9B30-D23C1BCAA843}"/>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DE" dirty="0"/>
          </a:p>
        </p:txBody>
      </p:sp>
      <p:sp>
        <p:nvSpPr>
          <p:cNvPr id="6" name="Foliennummernplatzhalter 5">
            <a:extLst>
              <a:ext uri="{FF2B5EF4-FFF2-40B4-BE49-F238E27FC236}">
                <a16:creationId xmlns:a16="http://schemas.microsoft.com/office/drawing/2014/main" id="{30109CF6-90A2-4279-8969-9AC9E786672C}"/>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ADB343F-DB44-4719-B9D6-0AD52784B601}" type="slidenum">
              <a:rPr lang="de-DE" altLang="de-DE"/>
              <a:pPr>
                <a:defRPr/>
              </a:pPr>
              <a:t>‹Nr.›</a:t>
            </a:fld>
            <a:endParaRPr lang="de-DE" altLang="de-DE" dirty="0"/>
          </a:p>
        </p:txBody>
      </p:sp>
      <p:sp>
        <p:nvSpPr>
          <p:cNvPr id="7" name="Textfeld 6">
            <a:extLst>
              <a:ext uri="{FF2B5EF4-FFF2-40B4-BE49-F238E27FC236}">
                <a16:creationId xmlns:a16="http://schemas.microsoft.com/office/drawing/2014/main" id="{687B6624-D5D7-42C4-B1ED-96EE38A5F0CA}"/>
              </a:ext>
            </a:extLst>
          </p:cNvPr>
          <p:cNvSpPr txBox="1"/>
          <p:nvPr userDrawn="1"/>
        </p:nvSpPr>
        <p:spPr>
          <a:xfrm>
            <a:off x="7854429" y="6286500"/>
            <a:ext cx="3786187" cy="369888"/>
          </a:xfrm>
          <a:prstGeom prst="rect">
            <a:avLst/>
          </a:prstGeom>
          <a:noFill/>
        </p:spPr>
        <p:txBody>
          <a:bodyPr rIns="0">
            <a:spAutoFit/>
          </a:bodyPr>
          <a:lstStyle/>
          <a:p>
            <a:pPr algn="r" eaLnBrk="1" hangingPunct="1">
              <a:defRPr/>
            </a:pPr>
            <a:r>
              <a:rPr lang="de-DE" cap="small" dirty="0">
                <a:solidFill>
                  <a:srgbClr val="FFE4B5"/>
                </a:solidFill>
                <a:latin typeface="Futura Hv BT" pitchFamily="34" charset="0"/>
                <a:cs typeface="+mn-cs"/>
              </a:rPr>
              <a:t>Gesamtschule Bergheim</a:t>
            </a:r>
          </a:p>
        </p:txBody>
      </p:sp>
      <p:cxnSp>
        <p:nvCxnSpPr>
          <p:cNvPr id="8" name="Gerade Verbindung 5">
            <a:extLst>
              <a:ext uri="{FF2B5EF4-FFF2-40B4-BE49-F238E27FC236}">
                <a16:creationId xmlns:a16="http://schemas.microsoft.com/office/drawing/2014/main" id="{FAEEA2DB-EBAC-4B6B-BF03-50DE68E96A07}"/>
              </a:ext>
            </a:extLst>
          </p:cNvPr>
          <p:cNvCxnSpPr/>
          <p:nvPr userDrawn="1"/>
        </p:nvCxnSpPr>
        <p:spPr>
          <a:xfrm flipV="1">
            <a:off x="7497241" y="6599239"/>
            <a:ext cx="4143375" cy="14287"/>
          </a:xfrm>
          <a:prstGeom prst="line">
            <a:avLst/>
          </a:prstGeom>
          <a:ln w="31750">
            <a:solidFill>
              <a:srgbClr val="FFE4B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timon.langen@bergheim.de"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A5B490-5E72-4D80-8E98-429C12DE6309}"/>
              </a:ext>
            </a:extLst>
          </p:cNvPr>
          <p:cNvSpPr>
            <a:spLocks noGrp="1"/>
          </p:cNvSpPr>
          <p:nvPr>
            <p:ph type="title" idx="4294967295"/>
          </p:nvPr>
        </p:nvSpPr>
        <p:spPr>
          <a:xfrm>
            <a:off x="1981200" y="274638"/>
            <a:ext cx="8229600" cy="844550"/>
          </a:xfrm>
          <a:prstGeom prst="rect">
            <a:avLst/>
          </a:prstGeom>
        </p:spPr>
        <p:txBody>
          <a:bodyPr/>
          <a:lstStyle/>
          <a:p>
            <a:pPr eaLnBrk="1" hangingPunct="1">
              <a:defRPr/>
            </a:pPr>
            <a:r>
              <a:rPr lang="de-DE" cap="small" dirty="0">
                <a:solidFill>
                  <a:srgbClr val="FFE4B5"/>
                </a:solidFill>
                <a:latin typeface="Futura Hv BT" pitchFamily="34" charset="0"/>
              </a:rPr>
              <a:t>Gesamtschule Bergheim</a:t>
            </a:r>
          </a:p>
        </p:txBody>
      </p:sp>
      <p:sp>
        <p:nvSpPr>
          <p:cNvPr id="4100" name="Textfeld 4"/>
          <p:cNvSpPr txBox="1">
            <a:spLocks noChangeArrowheads="1"/>
          </p:cNvSpPr>
          <p:nvPr/>
        </p:nvSpPr>
        <p:spPr bwMode="auto">
          <a:xfrm>
            <a:off x="3503613" y="1052514"/>
            <a:ext cx="5357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2800" dirty="0">
                <a:solidFill>
                  <a:srgbClr val="FFE4B5"/>
                </a:solidFill>
                <a:latin typeface="Futura Hv BT" pitchFamily="34" charset="0"/>
              </a:rPr>
              <a:t>Herzlich Willkommen!</a:t>
            </a:r>
          </a:p>
        </p:txBody>
      </p:sp>
      <p:pic>
        <p:nvPicPr>
          <p:cNvPr id="4101" name="Grafik 6" descr="guetesiegel.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72450" y="5394449"/>
            <a:ext cx="217170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1" descr="MINT-Haup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9614" y="3645024"/>
            <a:ext cx="1895475"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nhaltsplatzhalt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339437" y="1883326"/>
            <a:ext cx="7565615" cy="4255659"/>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Inhaltsplatzhalter 2">
            <a:extLst>
              <a:ext uri="{FF2B5EF4-FFF2-40B4-BE49-F238E27FC236}">
                <a16:creationId xmlns:a16="http://schemas.microsoft.com/office/drawing/2014/main" id="{4D33CE12-981A-4FBA-9D5B-58D7AC0085C4}"/>
              </a:ext>
            </a:extLst>
          </p:cNvPr>
          <p:cNvSpPr>
            <a:spLocks noGrp="1"/>
          </p:cNvSpPr>
          <p:nvPr>
            <p:ph idx="1"/>
          </p:nvPr>
        </p:nvSpPr>
        <p:spPr>
          <a:xfrm>
            <a:off x="191343" y="1980290"/>
            <a:ext cx="7231205" cy="2600837"/>
          </a:xfrm>
        </p:spPr>
        <p:txBody>
          <a:bodyPr/>
          <a:lstStyle/>
          <a:p>
            <a:pPr marL="0" indent="0" eaLnBrk="1" hangingPunct="1">
              <a:spcBef>
                <a:spcPts val="0"/>
              </a:spcBef>
              <a:spcAft>
                <a:spcPts val="600"/>
              </a:spcAft>
              <a:buNone/>
              <a:defRPr/>
            </a:pPr>
            <a:r>
              <a:rPr lang="de-DE" altLang="de-DE" sz="2800" b="1" u="sng" dirty="0">
                <a:solidFill>
                  <a:srgbClr val="FFE4B5"/>
                </a:solidFill>
                <a:latin typeface="Futura Hv BT" pitchFamily="34" charset="0"/>
              </a:rPr>
              <a:t>Handyfrei Schule - Smartphonetaschen</a:t>
            </a:r>
          </a:p>
          <a:p>
            <a:pPr marL="0" indent="0">
              <a:buNone/>
            </a:pPr>
            <a:r>
              <a:rPr lang="de-DE" sz="4400" dirty="0">
                <a:solidFill>
                  <a:srgbClr val="FFFF00"/>
                </a:solidFill>
              </a:rPr>
              <a:t>Eigenwillige Handynutzung während es Schultages vollständig verboten !!! </a:t>
            </a:r>
          </a:p>
          <a:p>
            <a:pPr marL="0" indent="0">
              <a:buNone/>
            </a:pPr>
            <a:r>
              <a:rPr lang="de-DE" sz="3600" dirty="0">
                <a:solidFill>
                  <a:srgbClr val="FFFF00"/>
                </a:solidFill>
              </a:rPr>
              <a:t>(Schulordnung, S. 2 unter 1.2)</a:t>
            </a:r>
          </a:p>
          <a:p>
            <a:pPr marL="0" indent="0" eaLnBrk="1" hangingPunct="1">
              <a:spcBef>
                <a:spcPts val="0"/>
              </a:spcBef>
              <a:spcAft>
                <a:spcPts val="600"/>
              </a:spcAft>
              <a:buNone/>
              <a:defRPr/>
            </a:pPr>
            <a:endParaRPr lang="de-DE" altLang="de-DE" sz="2400" dirty="0">
              <a:solidFill>
                <a:srgbClr val="FFE4B5"/>
              </a:solidFill>
              <a:latin typeface="Futura Hv BT" pitchFamily="34" charset="0"/>
            </a:endParaRPr>
          </a:p>
        </p:txBody>
      </p:sp>
      <p:sp>
        <p:nvSpPr>
          <p:cNvPr id="7" name="Titel 1">
            <a:extLst>
              <a:ext uri="{FF2B5EF4-FFF2-40B4-BE49-F238E27FC236}">
                <a16:creationId xmlns:a16="http://schemas.microsoft.com/office/drawing/2014/main" id="{793F1ED3-A709-4CF1-8653-2924FC6273F9}"/>
              </a:ext>
            </a:extLst>
          </p:cNvPr>
          <p:cNvSpPr>
            <a:spLocks noGrp="1"/>
          </p:cNvSpPr>
          <p:nvPr>
            <p:ph type="title" idx="4294967295"/>
          </p:nvPr>
        </p:nvSpPr>
        <p:spPr>
          <a:xfrm>
            <a:off x="1811337" y="872104"/>
            <a:ext cx="8569325" cy="914621"/>
          </a:xfrm>
          <a:prstGeom prst="rect">
            <a:avLst/>
          </a:prstGeom>
        </p:spPr>
        <p:txBody>
          <a:bodyPr/>
          <a:lstStyle/>
          <a:p>
            <a:pPr eaLnBrk="1" hangingPunct="1">
              <a:defRPr/>
            </a:pPr>
            <a:r>
              <a:rPr lang="de-DE" altLang="de-DE" sz="2800" dirty="0">
                <a:solidFill>
                  <a:srgbClr val="FFE4B5"/>
                </a:solidFill>
                <a:latin typeface="Futura Hv BT" pitchFamily="34" charset="0"/>
                <a:ea typeface="+mn-ea"/>
                <a:cs typeface="Arial" panose="020B0604020202020204" pitchFamily="34" charset="0"/>
              </a:rPr>
              <a:t>Klasse 5</a:t>
            </a:r>
            <a:br>
              <a:rPr lang="de-DE" altLang="de-DE" sz="2800" dirty="0">
                <a:solidFill>
                  <a:srgbClr val="FFE4B5"/>
                </a:solidFill>
                <a:latin typeface="Futura Hv BT" pitchFamily="34" charset="0"/>
                <a:ea typeface="+mn-ea"/>
                <a:cs typeface="Arial" panose="020B0604020202020204" pitchFamily="34" charset="0"/>
              </a:rPr>
            </a:br>
            <a:r>
              <a:rPr lang="de-DE" altLang="de-DE" sz="2800" dirty="0">
                <a:solidFill>
                  <a:srgbClr val="FFE4B5"/>
                </a:solidFill>
                <a:latin typeface="Futura Hv BT" pitchFamily="34" charset="0"/>
                <a:ea typeface="+mn-ea"/>
                <a:cs typeface="Arial" panose="020B0604020202020204" pitchFamily="34" charset="0"/>
              </a:rPr>
              <a:t>Gesund lernen</a:t>
            </a:r>
          </a:p>
        </p:txBody>
      </p:sp>
      <p:sp>
        <p:nvSpPr>
          <p:cNvPr id="6"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pic>
        <p:nvPicPr>
          <p:cNvPr id="2" name="Grafik 1">
            <a:extLst>
              <a:ext uri="{FF2B5EF4-FFF2-40B4-BE49-F238E27FC236}">
                <a16:creationId xmlns:a16="http://schemas.microsoft.com/office/drawing/2014/main" id="{6D76B04B-DF25-AA39-4358-7514BA54C5C2}"/>
              </a:ext>
            </a:extLst>
          </p:cNvPr>
          <p:cNvPicPr>
            <a:picLocks noChangeAspect="1"/>
          </p:cNvPicPr>
          <p:nvPr/>
        </p:nvPicPr>
        <p:blipFill>
          <a:blip r:embed="rId3"/>
          <a:stretch>
            <a:fillRect/>
          </a:stretch>
        </p:blipFill>
        <p:spPr>
          <a:xfrm>
            <a:off x="7968208" y="2038302"/>
            <a:ext cx="3449179" cy="3838969"/>
          </a:xfrm>
          <a:prstGeom prst="rect">
            <a:avLst/>
          </a:prstGeom>
        </p:spPr>
      </p:pic>
    </p:spTree>
    <p:extLst>
      <p:ext uri="{BB962C8B-B14F-4D97-AF65-F5344CB8AC3E}">
        <p14:creationId xmlns:p14="http://schemas.microsoft.com/office/powerpoint/2010/main" val="2651753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Inhaltsplatzhalter 2">
            <a:extLst>
              <a:ext uri="{FF2B5EF4-FFF2-40B4-BE49-F238E27FC236}">
                <a16:creationId xmlns:a16="http://schemas.microsoft.com/office/drawing/2014/main" id="{4D33CE12-981A-4FBA-9D5B-58D7AC0085C4}"/>
              </a:ext>
            </a:extLst>
          </p:cNvPr>
          <p:cNvSpPr>
            <a:spLocks noGrp="1"/>
          </p:cNvSpPr>
          <p:nvPr>
            <p:ph idx="1"/>
          </p:nvPr>
        </p:nvSpPr>
        <p:spPr>
          <a:xfrm>
            <a:off x="191344" y="1812621"/>
            <a:ext cx="7488832" cy="4401038"/>
          </a:xfrm>
        </p:spPr>
        <p:txBody>
          <a:bodyPr/>
          <a:lstStyle/>
          <a:p>
            <a:pPr marL="0" indent="0" eaLnBrk="1" hangingPunct="1">
              <a:spcBef>
                <a:spcPts val="0"/>
              </a:spcBef>
              <a:spcAft>
                <a:spcPts val="600"/>
              </a:spcAft>
              <a:buNone/>
              <a:defRPr/>
            </a:pPr>
            <a:r>
              <a:rPr lang="de-DE" altLang="de-DE" sz="2800" b="1" u="sng" dirty="0">
                <a:solidFill>
                  <a:srgbClr val="FFE4B5"/>
                </a:solidFill>
                <a:latin typeface="Futura Hv BT" pitchFamily="34" charset="0"/>
              </a:rPr>
              <a:t>Handyfrei Schule – Sanktion in 3 Stufen</a:t>
            </a:r>
            <a:r>
              <a:rPr lang="de-DE" altLang="de-DE" sz="2400" b="1" dirty="0">
                <a:solidFill>
                  <a:srgbClr val="FFE4B5"/>
                </a:solidFill>
                <a:latin typeface="Futura Hv BT" pitchFamily="34" charset="0"/>
              </a:rPr>
              <a:t> </a:t>
            </a:r>
          </a:p>
          <a:p>
            <a:pPr marL="0" indent="0" eaLnBrk="1" hangingPunct="1">
              <a:spcBef>
                <a:spcPts val="0"/>
              </a:spcBef>
              <a:spcAft>
                <a:spcPts val="600"/>
              </a:spcAft>
              <a:buNone/>
              <a:defRPr/>
            </a:pPr>
            <a:endParaRPr lang="de-DE" altLang="de-DE" sz="2400" dirty="0">
              <a:solidFill>
                <a:srgbClr val="FFE4B5"/>
              </a:solidFill>
              <a:latin typeface="Futura Hv BT" pitchFamily="34" charset="0"/>
            </a:endParaRPr>
          </a:p>
          <a:p>
            <a:pPr marL="457200" indent="-457200" eaLnBrk="1" hangingPunct="1">
              <a:spcBef>
                <a:spcPts val="0"/>
              </a:spcBef>
              <a:spcAft>
                <a:spcPts val="600"/>
              </a:spcAft>
              <a:buFont typeface="+mj-lt"/>
              <a:buAutoNum type="arabicPeriod"/>
              <a:defRPr/>
            </a:pPr>
            <a:r>
              <a:rPr lang="de-DE" altLang="de-DE" sz="2400" dirty="0" err="1">
                <a:solidFill>
                  <a:srgbClr val="FFE4B5"/>
                </a:solidFill>
                <a:latin typeface="Futura Hv BT" pitchFamily="34" charset="0"/>
              </a:rPr>
              <a:t>SuS</a:t>
            </a:r>
            <a:r>
              <a:rPr lang="de-DE" altLang="de-DE" sz="2400" dirty="0">
                <a:solidFill>
                  <a:srgbClr val="FFE4B5"/>
                </a:solidFill>
                <a:latin typeface="Futura Hv BT" pitchFamily="34" charset="0"/>
              </a:rPr>
              <a:t> dürfen das eingesammelte Mobiltelefon selbst zu einer bestimmten Ausgabezeit bei der offiziellen Abholstelle bei einer Lehrkraft abholen</a:t>
            </a:r>
          </a:p>
          <a:p>
            <a:pPr marL="457200" indent="-457200" eaLnBrk="1" hangingPunct="1">
              <a:spcBef>
                <a:spcPts val="0"/>
              </a:spcBef>
              <a:spcAft>
                <a:spcPts val="600"/>
              </a:spcAft>
              <a:buFont typeface="+mj-lt"/>
              <a:buAutoNum type="arabicPeriod"/>
              <a:defRPr/>
            </a:pPr>
            <a:r>
              <a:rPr lang="de-DE" altLang="de-DE" sz="2400" dirty="0">
                <a:solidFill>
                  <a:srgbClr val="FFE4B5"/>
                </a:solidFill>
                <a:latin typeface="Futura Hv BT" pitchFamily="34" charset="0"/>
              </a:rPr>
              <a:t>Das Mobiltelefon muss von den Eltern, oder einer bevollmächtigten volljährigen Person abgeholt werden</a:t>
            </a:r>
          </a:p>
          <a:p>
            <a:pPr marL="457200" indent="-457200" eaLnBrk="1" hangingPunct="1">
              <a:spcBef>
                <a:spcPts val="0"/>
              </a:spcBef>
              <a:spcAft>
                <a:spcPts val="600"/>
              </a:spcAft>
              <a:buFont typeface="+mj-lt"/>
              <a:buAutoNum type="arabicPeriod"/>
              <a:defRPr/>
            </a:pPr>
            <a:r>
              <a:rPr lang="de-DE" altLang="de-DE" sz="2400" dirty="0">
                <a:solidFill>
                  <a:srgbClr val="FFE4B5"/>
                </a:solidFill>
                <a:latin typeface="Futura Hv BT" pitchFamily="34" charset="0"/>
              </a:rPr>
              <a:t>Anhörung: Ein dritter Verstoß führt sofort zu einer Anhörung</a:t>
            </a:r>
          </a:p>
        </p:txBody>
      </p:sp>
      <p:sp>
        <p:nvSpPr>
          <p:cNvPr id="7" name="Titel 1">
            <a:extLst>
              <a:ext uri="{FF2B5EF4-FFF2-40B4-BE49-F238E27FC236}">
                <a16:creationId xmlns:a16="http://schemas.microsoft.com/office/drawing/2014/main" id="{793F1ED3-A709-4CF1-8653-2924FC6273F9}"/>
              </a:ext>
            </a:extLst>
          </p:cNvPr>
          <p:cNvSpPr>
            <a:spLocks noGrp="1"/>
          </p:cNvSpPr>
          <p:nvPr>
            <p:ph type="title" idx="4294967295"/>
          </p:nvPr>
        </p:nvSpPr>
        <p:spPr>
          <a:xfrm>
            <a:off x="1811337" y="872104"/>
            <a:ext cx="8569325" cy="914621"/>
          </a:xfrm>
          <a:prstGeom prst="rect">
            <a:avLst/>
          </a:prstGeom>
        </p:spPr>
        <p:txBody>
          <a:bodyPr/>
          <a:lstStyle/>
          <a:p>
            <a:pPr eaLnBrk="1" hangingPunct="1">
              <a:defRPr/>
            </a:pPr>
            <a:r>
              <a:rPr lang="de-DE" altLang="de-DE" sz="2800" dirty="0">
                <a:solidFill>
                  <a:srgbClr val="FFE4B5"/>
                </a:solidFill>
                <a:latin typeface="Futura Hv BT" pitchFamily="34" charset="0"/>
                <a:ea typeface="+mn-ea"/>
                <a:cs typeface="Arial" panose="020B0604020202020204" pitchFamily="34" charset="0"/>
              </a:rPr>
              <a:t>Klasse 5</a:t>
            </a:r>
            <a:br>
              <a:rPr lang="de-DE" altLang="de-DE" sz="2800" dirty="0">
                <a:solidFill>
                  <a:srgbClr val="FFE4B5"/>
                </a:solidFill>
                <a:latin typeface="Futura Hv BT" pitchFamily="34" charset="0"/>
                <a:ea typeface="+mn-ea"/>
                <a:cs typeface="Arial" panose="020B0604020202020204" pitchFamily="34" charset="0"/>
              </a:rPr>
            </a:br>
            <a:r>
              <a:rPr lang="de-DE" altLang="de-DE" sz="2800" dirty="0">
                <a:solidFill>
                  <a:srgbClr val="FFE4B5"/>
                </a:solidFill>
                <a:latin typeface="Futura Hv BT" pitchFamily="34" charset="0"/>
                <a:ea typeface="+mn-ea"/>
                <a:cs typeface="Arial" panose="020B0604020202020204" pitchFamily="34" charset="0"/>
              </a:rPr>
              <a:t>Gesund lernen</a:t>
            </a:r>
          </a:p>
        </p:txBody>
      </p:sp>
      <p:sp>
        <p:nvSpPr>
          <p:cNvPr id="6"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pic>
        <p:nvPicPr>
          <p:cNvPr id="2" name="Grafik 1">
            <a:extLst>
              <a:ext uri="{FF2B5EF4-FFF2-40B4-BE49-F238E27FC236}">
                <a16:creationId xmlns:a16="http://schemas.microsoft.com/office/drawing/2014/main" id="{6D76B04B-DF25-AA39-4358-7514BA54C5C2}"/>
              </a:ext>
            </a:extLst>
          </p:cNvPr>
          <p:cNvPicPr>
            <a:picLocks noChangeAspect="1"/>
          </p:cNvPicPr>
          <p:nvPr/>
        </p:nvPicPr>
        <p:blipFill>
          <a:blip r:embed="rId3"/>
          <a:stretch>
            <a:fillRect/>
          </a:stretch>
        </p:blipFill>
        <p:spPr>
          <a:xfrm>
            <a:off x="7968208" y="2038302"/>
            <a:ext cx="3449179" cy="3838969"/>
          </a:xfrm>
          <a:prstGeom prst="rect">
            <a:avLst/>
          </a:prstGeom>
        </p:spPr>
      </p:pic>
    </p:spTree>
    <p:extLst>
      <p:ext uri="{BB962C8B-B14F-4D97-AF65-F5344CB8AC3E}">
        <p14:creationId xmlns:p14="http://schemas.microsoft.com/office/powerpoint/2010/main" val="2634442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Inhaltsplatzhalter 2">
            <a:extLst>
              <a:ext uri="{FF2B5EF4-FFF2-40B4-BE49-F238E27FC236}">
                <a16:creationId xmlns:a16="http://schemas.microsoft.com/office/drawing/2014/main" id="{4D33CE12-981A-4FBA-9D5B-58D7AC0085C4}"/>
              </a:ext>
            </a:extLst>
          </p:cNvPr>
          <p:cNvSpPr>
            <a:spLocks noGrp="1"/>
          </p:cNvSpPr>
          <p:nvPr>
            <p:ph idx="1"/>
          </p:nvPr>
        </p:nvSpPr>
        <p:spPr>
          <a:xfrm>
            <a:off x="191343" y="1980290"/>
            <a:ext cx="7231205" cy="2600837"/>
          </a:xfrm>
        </p:spPr>
        <p:txBody>
          <a:bodyPr/>
          <a:lstStyle/>
          <a:p>
            <a:pPr marL="0" indent="0" eaLnBrk="1" hangingPunct="1">
              <a:spcBef>
                <a:spcPts val="0"/>
              </a:spcBef>
              <a:spcAft>
                <a:spcPts val="600"/>
              </a:spcAft>
              <a:buNone/>
              <a:defRPr/>
            </a:pPr>
            <a:r>
              <a:rPr lang="de-DE" altLang="de-DE" sz="2800" b="1" u="sng" dirty="0">
                <a:solidFill>
                  <a:srgbClr val="FFE4B5"/>
                </a:solidFill>
                <a:latin typeface="Futura Hv BT" pitchFamily="34" charset="0"/>
              </a:rPr>
              <a:t>Handyfrei Schule - Smartphonetaschen</a:t>
            </a:r>
          </a:p>
          <a:p>
            <a:r>
              <a:rPr lang="de-DE" sz="2400" dirty="0">
                <a:solidFill>
                  <a:srgbClr val="FFE4B5"/>
                </a:solidFill>
                <a:latin typeface="Futura Hv BT"/>
              </a:rPr>
              <a:t>Mobiltelefone können bei Bedarf schnell abgerufen werden und entsprechend für digitale Unterrichtsformate verwendet werden</a:t>
            </a:r>
          </a:p>
          <a:p>
            <a:r>
              <a:rPr lang="de-DE" sz="2400" dirty="0">
                <a:solidFill>
                  <a:srgbClr val="FFE4B5"/>
                </a:solidFill>
                <a:latin typeface="Futura Hv BT"/>
              </a:rPr>
              <a:t>Entsperren der Handytaschen durch den unterrichtenden Kollegen am Ende des Tages (Universalschlüssel) </a:t>
            </a:r>
          </a:p>
          <a:p>
            <a:r>
              <a:rPr lang="de-DE" sz="2400" dirty="0">
                <a:solidFill>
                  <a:srgbClr val="FFE4B5"/>
                </a:solidFill>
                <a:latin typeface="Futura Hv BT"/>
                <a:sym typeface="Wingdings" panose="05000000000000000000" pitchFamily="2" charset="2"/>
              </a:rPr>
              <a:t></a:t>
            </a:r>
            <a:r>
              <a:rPr lang="de-DE" sz="2400" dirty="0">
                <a:solidFill>
                  <a:srgbClr val="FFE4B5"/>
                </a:solidFill>
                <a:latin typeface="Futura Hv BT"/>
              </a:rPr>
              <a:t> bei Krankheitsfall/ Entfall -  Entsperren der Tasche durch Universalschlüssel im Sekretariat</a:t>
            </a:r>
            <a:r>
              <a:rPr lang="de-DE" sz="2400" dirty="0">
                <a:solidFill>
                  <a:srgbClr val="00B0F0"/>
                </a:solidFill>
                <a:latin typeface="Futura Hv BT"/>
              </a:rPr>
              <a:t>     </a:t>
            </a:r>
          </a:p>
          <a:p>
            <a:pPr marL="0" indent="0">
              <a:buNone/>
            </a:pPr>
            <a:r>
              <a:rPr lang="de-DE" sz="2400" dirty="0">
                <a:solidFill>
                  <a:srgbClr val="00B0F0"/>
                </a:solidFill>
                <a:latin typeface="Futura Hv BT"/>
              </a:rPr>
              <a:t>		</a:t>
            </a:r>
            <a:r>
              <a:rPr lang="de-DE" sz="2400" b="1" dirty="0">
                <a:solidFill>
                  <a:srgbClr val="FFFF00"/>
                </a:solidFill>
                <a:latin typeface="Futura Hv BT"/>
              </a:rPr>
              <a:t> Votum aus der Elternschaft</a:t>
            </a:r>
            <a:endParaRPr lang="de-DE" altLang="de-DE" sz="2400" b="1" dirty="0">
              <a:solidFill>
                <a:srgbClr val="FFFF00"/>
              </a:solidFill>
              <a:latin typeface="Futura Hv BT"/>
            </a:endParaRPr>
          </a:p>
          <a:p>
            <a:pPr marL="0" indent="0" eaLnBrk="1" hangingPunct="1">
              <a:spcBef>
                <a:spcPts val="0"/>
              </a:spcBef>
              <a:spcAft>
                <a:spcPts val="600"/>
              </a:spcAft>
              <a:buNone/>
              <a:defRPr/>
            </a:pPr>
            <a:endParaRPr lang="de-DE" altLang="de-DE" sz="2400" dirty="0">
              <a:solidFill>
                <a:srgbClr val="FFE4B5"/>
              </a:solidFill>
              <a:latin typeface="Futura Hv BT" pitchFamily="34" charset="0"/>
            </a:endParaRPr>
          </a:p>
        </p:txBody>
      </p:sp>
      <p:sp>
        <p:nvSpPr>
          <p:cNvPr id="7" name="Titel 1">
            <a:extLst>
              <a:ext uri="{FF2B5EF4-FFF2-40B4-BE49-F238E27FC236}">
                <a16:creationId xmlns:a16="http://schemas.microsoft.com/office/drawing/2014/main" id="{793F1ED3-A709-4CF1-8653-2924FC6273F9}"/>
              </a:ext>
            </a:extLst>
          </p:cNvPr>
          <p:cNvSpPr>
            <a:spLocks noGrp="1"/>
          </p:cNvSpPr>
          <p:nvPr>
            <p:ph type="title" idx="4294967295"/>
          </p:nvPr>
        </p:nvSpPr>
        <p:spPr>
          <a:xfrm>
            <a:off x="1811337" y="872104"/>
            <a:ext cx="8569325" cy="914621"/>
          </a:xfrm>
          <a:prstGeom prst="rect">
            <a:avLst/>
          </a:prstGeom>
        </p:spPr>
        <p:txBody>
          <a:bodyPr/>
          <a:lstStyle/>
          <a:p>
            <a:pPr eaLnBrk="1" hangingPunct="1">
              <a:defRPr/>
            </a:pPr>
            <a:r>
              <a:rPr lang="de-DE" altLang="de-DE" sz="2800" dirty="0">
                <a:solidFill>
                  <a:srgbClr val="FFE4B5"/>
                </a:solidFill>
                <a:latin typeface="Futura Hv BT" pitchFamily="34" charset="0"/>
                <a:ea typeface="+mn-ea"/>
                <a:cs typeface="Arial" panose="020B0604020202020204" pitchFamily="34" charset="0"/>
              </a:rPr>
              <a:t>Klasse 5</a:t>
            </a:r>
            <a:br>
              <a:rPr lang="de-DE" altLang="de-DE" sz="2800" dirty="0">
                <a:solidFill>
                  <a:srgbClr val="FFE4B5"/>
                </a:solidFill>
                <a:latin typeface="Futura Hv BT" pitchFamily="34" charset="0"/>
                <a:ea typeface="+mn-ea"/>
                <a:cs typeface="Arial" panose="020B0604020202020204" pitchFamily="34" charset="0"/>
              </a:rPr>
            </a:br>
            <a:r>
              <a:rPr lang="de-DE" altLang="de-DE" sz="2800" dirty="0">
                <a:solidFill>
                  <a:srgbClr val="FFE4B5"/>
                </a:solidFill>
                <a:latin typeface="Futura Hv BT" pitchFamily="34" charset="0"/>
                <a:ea typeface="+mn-ea"/>
                <a:cs typeface="Arial" panose="020B0604020202020204" pitchFamily="34" charset="0"/>
              </a:rPr>
              <a:t>Gesund lernen</a:t>
            </a:r>
          </a:p>
        </p:txBody>
      </p:sp>
      <p:sp>
        <p:nvSpPr>
          <p:cNvPr id="6"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pic>
        <p:nvPicPr>
          <p:cNvPr id="2" name="Grafik 1">
            <a:extLst>
              <a:ext uri="{FF2B5EF4-FFF2-40B4-BE49-F238E27FC236}">
                <a16:creationId xmlns:a16="http://schemas.microsoft.com/office/drawing/2014/main" id="{6D76B04B-DF25-AA39-4358-7514BA54C5C2}"/>
              </a:ext>
            </a:extLst>
          </p:cNvPr>
          <p:cNvPicPr>
            <a:picLocks noChangeAspect="1"/>
          </p:cNvPicPr>
          <p:nvPr/>
        </p:nvPicPr>
        <p:blipFill>
          <a:blip r:embed="rId3"/>
          <a:stretch>
            <a:fillRect/>
          </a:stretch>
        </p:blipFill>
        <p:spPr>
          <a:xfrm>
            <a:off x="7968208" y="2038302"/>
            <a:ext cx="3449179" cy="3838969"/>
          </a:xfrm>
          <a:prstGeom prst="rect">
            <a:avLst/>
          </a:prstGeom>
        </p:spPr>
      </p:pic>
    </p:spTree>
    <p:extLst>
      <p:ext uri="{BB962C8B-B14F-4D97-AF65-F5344CB8AC3E}">
        <p14:creationId xmlns:p14="http://schemas.microsoft.com/office/powerpoint/2010/main" val="2108658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Inhaltsplatzhalter 2">
            <a:extLst>
              <a:ext uri="{FF2B5EF4-FFF2-40B4-BE49-F238E27FC236}">
                <a16:creationId xmlns:a16="http://schemas.microsoft.com/office/drawing/2014/main" id="{B920EB73-CCE6-4A7A-8A3D-3F2F8737CA04}"/>
              </a:ext>
            </a:extLst>
          </p:cNvPr>
          <p:cNvSpPr>
            <a:spLocks noGrp="1"/>
          </p:cNvSpPr>
          <p:nvPr>
            <p:ph idx="1"/>
          </p:nvPr>
        </p:nvSpPr>
        <p:spPr>
          <a:xfrm>
            <a:off x="335360" y="2492897"/>
            <a:ext cx="6696744" cy="3888432"/>
          </a:xfrm>
        </p:spPr>
        <p:txBody>
          <a:bodyPr/>
          <a:lstStyle/>
          <a:p>
            <a:pPr marL="0" indent="0" eaLnBrk="1" hangingPunct="1">
              <a:spcAft>
                <a:spcPts val="600"/>
              </a:spcAft>
              <a:buNone/>
              <a:defRPr/>
            </a:pPr>
            <a:r>
              <a:rPr lang="de-DE" sz="2800" b="1" u="sng" dirty="0">
                <a:solidFill>
                  <a:srgbClr val="FFE4B5"/>
                </a:solidFill>
                <a:latin typeface="Futura Hv BT" pitchFamily="34" charset="0"/>
              </a:rPr>
              <a:t>Inklusive Schule</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15 Kinder im Jahrgang, 3 pro Klasse</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Sonderpädagogin: Frau </a:t>
            </a:r>
            <a:r>
              <a:rPr lang="de-DE" sz="2400" dirty="0" err="1">
                <a:solidFill>
                  <a:srgbClr val="FFE4B5"/>
                </a:solidFill>
                <a:latin typeface="Futura Hv BT" pitchFamily="34" charset="0"/>
              </a:rPr>
              <a:t>Bleidt</a:t>
            </a:r>
            <a:endParaRPr lang="de-DE" sz="2400" dirty="0">
              <a:solidFill>
                <a:srgbClr val="FFE4B5"/>
              </a:solidFill>
              <a:latin typeface="Futura Hv BT" pitchFamily="34" charset="0"/>
            </a:endParaRP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MPT: Frau von Dobschütz, Frau Keller</a:t>
            </a:r>
          </a:p>
        </p:txBody>
      </p:sp>
      <p:sp>
        <p:nvSpPr>
          <p:cNvPr id="9" name="Textfeld 6"/>
          <p:cNvSpPr txBox="1">
            <a:spLocks noChangeArrowheads="1"/>
          </p:cNvSpPr>
          <p:nvPr/>
        </p:nvSpPr>
        <p:spPr bwMode="auto">
          <a:xfrm>
            <a:off x="2783632" y="446803"/>
            <a:ext cx="70929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dirty="0">
                <a:solidFill>
                  <a:srgbClr val="FFE4B5"/>
                </a:solidFill>
                <a:latin typeface="Futura Hv BT" pitchFamily="34" charset="0"/>
              </a:rPr>
              <a:t>Wie wir sonst noch unterstützen:</a:t>
            </a:r>
          </a:p>
        </p:txBody>
      </p:sp>
      <p:pic>
        <p:nvPicPr>
          <p:cNvPr id="1026" name="Picture 2" descr="Integration &amp; Inklusion - Kindertagespflege Storchenn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942" y="1412777"/>
            <a:ext cx="4854298" cy="34563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Inhaltsplatzhalter 2">
            <a:extLst>
              <a:ext uri="{FF2B5EF4-FFF2-40B4-BE49-F238E27FC236}">
                <a16:creationId xmlns:a16="http://schemas.microsoft.com/office/drawing/2014/main" id="{B920EB73-CCE6-4A7A-8A3D-3F2F8737CA04}"/>
              </a:ext>
            </a:extLst>
          </p:cNvPr>
          <p:cNvSpPr>
            <a:spLocks noGrp="1"/>
          </p:cNvSpPr>
          <p:nvPr>
            <p:ph idx="1"/>
          </p:nvPr>
        </p:nvSpPr>
        <p:spPr>
          <a:xfrm>
            <a:off x="263352" y="4005064"/>
            <a:ext cx="11593288" cy="2376264"/>
          </a:xfrm>
        </p:spPr>
        <p:txBody>
          <a:bodyPr/>
          <a:lstStyle/>
          <a:p>
            <a:pPr marL="0" indent="0" eaLnBrk="1" hangingPunct="1">
              <a:spcAft>
                <a:spcPts val="600"/>
              </a:spcAft>
              <a:buNone/>
              <a:defRPr/>
            </a:pPr>
            <a:r>
              <a:rPr lang="de-DE" sz="2000" dirty="0">
                <a:solidFill>
                  <a:srgbClr val="FFE4B5"/>
                </a:solidFill>
                <a:latin typeface="Futura Hv BT" pitchFamily="34" charset="0"/>
              </a:rPr>
              <a:t>    </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Ein offenes Ohr für Anliegen der </a:t>
            </a:r>
            <a:r>
              <a:rPr lang="de-DE" sz="2400" dirty="0" err="1">
                <a:solidFill>
                  <a:srgbClr val="FFE4B5"/>
                </a:solidFill>
                <a:latin typeface="Futura Hv BT" pitchFamily="34" charset="0"/>
              </a:rPr>
              <a:t>Schüler:innen</a:t>
            </a:r>
            <a:r>
              <a:rPr lang="de-DE" sz="2400" dirty="0">
                <a:solidFill>
                  <a:srgbClr val="FFE4B5"/>
                </a:solidFill>
                <a:latin typeface="Futura Hv BT" pitchFamily="34" charset="0"/>
              </a:rPr>
              <a:t> und der Eltern</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Enge Zusammenarbeit mit Ämtern sowie mit weiteren Kooperationspartnern </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Unterstützung bei </a:t>
            </a:r>
            <a:r>
              <a:rPr lang="de-DE" sz="2400" dirty="0" err="1">
                <a:solidFill>
                  <a:srgbClr val="FFE4B5"/>
                </a:solidFill>
                <a:latin typeface="Futura Hv BT" pitchFamily="34" charset="0"/>
              </a:rPr>
              <a:t>BuT</a:t>
            </a:r>
            <a:r>
              <a:rPr lang="de-DE" sz="2400" dirty="0">
                <a:solidFill>
                  <a:srgbClr val="FFE4B5"/>
                </a:solidFill>
                <a:latin typeface="Futura Hv BT" pitchFamily="34" charset="0"/>
              </a:rPr>
              <a:t>-Anträgen</a:t>
            </a: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612" y="1268760"/>
            <a:ext cx="5533338" cy="2895781"/>
          </a:xfrm>
          <a:prstGeom prst="rect">
            <a:avLst/>
          </a:prstGeom>
        </p:spPr>
      </p:pic>
      <p:sp>
        <p:nvSpPr>
          <p:cNvPr id="9" name="Textfeld 6"/>
          <p:cNvSpPr txBox="1">
            <a:spLocks noChangeArrowheads="1"/>
          </p:cNvSpPr>
          <p:nvPr/>
        </p:nvSpPr>
        <p:spPr bwMode="auto">
          <a:xfrm>
            <a:off x="2783632" y="446803"/>
            <a:ext cx="70929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dirty="0">
                <a:solidFill>
                  <a:srgbClr val="FFE4B5"/>
                </a:solidFill>
                <a:latin typeface="Futura Hv BT" pitchFamily="34" charset="0"/>
              </a:rPr>
              <a:t>Wie wir sonst noch unterstützen:</a:t>
            </a:r>
          </a:p>
        </p:txBody>
      </p:sp>
    </p:spTree>
    <p:extLst>
      <p:ext uri="{BB962C8B-B14F-4D97-AF65-F5344CB8AC3E}">
        <p14:creationId xmlns:p14="http://schemas.microsoft.com/office/powerpoint/2010/main" val="3152274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sp>
        <p:nvSpPr>
          <p:cNvPr id="3" name="Titel 1">
            <a:extLst>
              <a:ext uri="{FF2B5EF4-FFF2-40B4-BE49-F238E27FC236}">
                <a16:creationId xmlns:a16="http://schemas.microsoft.com/office/drawing/2014/main" id="{793F1ED3-A709-4CF1-8653-2924FC6273F9}"/>
              </a:ext>
            </a:extLst>
          </p:cNvPr>
          <p:cNvSpPr txBox="1">
            <a:spLocks/>
          </p:cNvSpPr>
          <p:nvPr/>
        </p:nvSpPr>
        <p:spPr>
          <a:xfrm>
            <a:off x="1811337" y="872105"/>
            <a:ext cx="8569325" cy="54067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altLang="de-DE" sz="2800" b="1" dirty="0">
                <a:solidFill>
                  <a:srgbClr val="FFFF00"/>
                </a:solidFill>
                <a:latin typeface="Futura Hv BT" pitchFamily="34" charset="0"/>
                <a:ea typeface="+mn-ea"/>
                <a:cs typeface="Arial" panose="020B0604020202020204" pitchFamily="34" charset="0"/>
              </a:rPr>
              <a:t>Hausaufgaben für alle Eltern </a:t>
            </a:r>
          </a:p>
        </p:txBody>
      </p:sp>
      <p:sp>
        <p:nvSpPr>
          <p:cNvPr id="4" name="Inhaltsplatzhalter 2">
            <a:extLst>
              <a:ext uri="{FF2B5EF4-FFF2-40B4-BE49-F238E27FC236}">
                <a16:creationId xmlns:a16="http://schemas.microsoft.com/office/drawing/2014/main" id="{B920EB73-CCE6-4A7A-8A3D-3F2F8737CA04}"/>
              </a:ext>
            </a:extLst>
          </p:cNvPr>
          <p:cNvSpPr txBox="1">
            <a:spLocks/>
          </p:cNvSpPr>
          <p:nvPr/>
        </p:nvSpPr>
        <p:spPr>
          <a:xfrm>
            <a:off x="335360" y="1988841"/>
            <a:ext cx="11593288" cy="324036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spcAft>
                <a:spcPts val="600"/>
              </a:spcAft>
              <a:buFont typeface="Arial" panose="020B0604020202020204" pitchFamily="34" charset="0"/>
              <a:buNone/>
              <a:defRPr/>
            </a:pPr>
            <a:r>
              <a:rPr lang="de-DE" sz="2800" b="1" u="sng" dirty="0">
                <a:solidFill>
                  <a:srgbClr val="FFE4B5"/>
                </a:solidFill>
                <a:latin typeface="Futura Hv BT" pitchFamily="34" charset="0"/>
              </a:rPr>
              <a:t>Möglichst schnell, spätestens in den Sommerferien erledigen</a:t>
            </a:r>
            <a:endParaRPr lang="de-DE" sz="2800" b="1" dirty="0">
              <a:solidFill>
                <a:srgbClr val="FFE4B5"/>
              </a:solidFill>
              <a:latin typeface="Futura Hv BT" pitchFamily="34" charset="0"/>
            </a:endParaRP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Schulmaterial kaufen: Liste in der Mappe, ab nächster Woche auf Homepage, am Eingang zum Fotografieren</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Foto-Erlaubnis für Einschulungsfeier (Klassenfoto) abgeben </a:t>
            </a:r>
            <a:br>
              <a:rPr lang="de-DE" sz="2400" dirty="0">
                <a:solidFill>
                  <a:srgbClr val="FFE4B5"/>
                </a:solidFill>
                <a:latin typeface="Futura Hv BT" pitchFamily="34" charset="0"/>
              </a:rPr>
            </a:br>
            <a:r>
              <a:rPr lang="de-DE" sz="2400" dirty="0">
                <a:solidFill>
                  <a:srgbClr val="FFE4B5"/>
                </a:solidFill>
                <a:latin typeface="Futura Hv BT" pitchFamily="34" charset="0"/>
              </a:rPr>
              <a:t>(hier oder Sekretariat)</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Elternkartei ausfüllen und abgeben </a:t>
            </a:r>
            <a:br>
              <a:rPr lang="de-DE" sz="2400" dirty="0">
                <a:solidFill>
                  <a:srgbClr val="FFE4B5"/>
                </a:solidFill>
                <a:latin typeface="Futura Hv BT" pitchFamily="34" charset="0"/>
              </a:rPr>
            </a:br>
            <a:r>
              <a:rPr lang="de-DE" sz="2400" dirty="0">
                <a:solidFill>
                  <a:srgbClr val="FFE4B5"/>
                </a:solidFill>
                <a:latin typeface="Futura Hv BT" pitchFamily="34" charset="0"/>
              </a:rPr>
              <a:t>(hier, bei der Klassenleitung oder im Sekretariat)</a:t>
            </a:r>
          </a:p>
        </p:txBody>
      </p:sp>
    </p:spTree>
    <p:extLst>
      <p:ext uri="{BB962C8B-B14F-4D97-AF65-F5344CB8AC3E}">
        <p14:creationId xmlns:p14="http://schemas.microsoft.com/office/powerpoint/2010/main" val="2623752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sp>
        <p:nvSpPr>
          <p:cNvPr id="3" name="Titel 1">
            <a:extLst>
              <a:ext uri="{FF2B5EF4-FFF2-40B4-BE49-F238E27FC236}">
                <a16:creationId xmlns:a16="http://schemas.microsoft.com/office/drawing/2014/main" id="{793F1ED3-A709-4CF1-8653-2924FC6273F9}"/>
              </a:ext>
            </a:extLst>
          </p:cNvPr>
          <p:cNvSpPr txBox="1">
            <a:spLocks/>
          </p:cNvSpPr>
          <p:nvPr/>
        </p:nvSpPr>
        <p:spPr>
          <a:xfrm>
            <a:off x="1811337" y="872105"/>
            <a:ext cx="8569325" cy="54067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altLang="de-DE" sz="2800" b="1" dirty="0">
                <a:solidFill>
                  <a:srgbClr val="FFFF00"/>
                </a:solidFill>
                <a:latin typeface="Futura Hv BT" pitchFamily="34" charset="0"/>
                <a:ea typeface="+mn-ea"/>
                <a:cs typeface="Arial" panose="020B0604020202020204" pitchFamily="34" charset="0"/>
              </a:rPr>
              <a:t>Hausaufgaben für alle Eltern </a:t>
            </a:r>
          </a:p>
        </p:txBody>
      </p:sp>
      <p:sp>
        <p:nvSpPr>
          <p:cNvPr id="4" name="Inhaltsplatzhalter 2">
            <a:extLst>
              <a:ext uri="{FF2B5EF4-FFF2-40B4-BE49-F238E27FC236}">
                <a16:creationId xmlns:a16="http://schemas.microsoft.com/office/drawing/2014/main" id="{B920EB73-CCE6-4A7A-8A3D-3F2F8737CA04}"/>
              </a:ext>
            </a:extLst>
          </p:cNvPr>
          <p:cNvSpPr txBox="1">
            <a:spLocks/>
          </p:cNvSpPr>
          <p:nvPr/>
        </p:nvSpPr>
        <p:spPr>
          <a:xfrm>
            <a:off x="731404" y="1988840"/>
            <a:ext cx="10729192" cy="4248471"/>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spcAft>
                <a:spcPts val="600"/>
              </a:spcAft>
              <a:buFont typeface="Arial" panose="020B0604020202020204" pitchFamily="34" charset="0"/>
              <a:buNone/>
              <a:defRPr/>
            </a:pPr>
            <a:r>
              <a:rPr lang="de-DE" sz="2800" b="1" u="sng" dirty="0">
                <a:solidFill>
                  <a:srgbClr val="FFE4B5"/>
                </a:solidFill>
                <a:latin typeface="Futura Hv BT" pitchFamily="34" charset="0"/>
              </a:rPr>
              <a:t>Möglichst schnell, spätestens in den Sommerferien erledigen</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Förderverein der Schule: Mitgliedsantrag abgeben</a:t>
            </a:r>
            <a:br>
              <a:rPr lang="de-DE" sz="2400" dirty="0">
                <a:solidFill>
                  <a:srgbClr val="FFE4B5"/>
                </a:solidFill>
                <a:latin typeface="Futura Hv BT" pitchFamily="34" charset="0"/>
              </a:rPr>
            </a:br>
            <a:r>
              <a:rPr lang="de-DE" sz="2400" dirty="0">
                <a:solidFill>
                  <a:srgbClr val="FFE4B5"/>
                </a:solidFill>
                <a:latin typeface="Futura Hv BT" pitchFamily="34" charset="0"/>
              </a:rPr>
              <a:t>(hier oder im Sekretariat)</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Online-Antrag stellen: </a:t>
            </a:r>
            <a:br>
              <a:rPr lang="de-DE" sz="2400" dirty="0">
                <a:solidFill>
                  <a:srgbClr val="FFE4B5"/>
                </a:solidFill>
                <a:latin typeface="Futura Hv BT" pitchFamily="34" charset="0"/>
              </a:rPr>
            </a:br>
            <a:r>
              <a:rPr lang="de-DE" sz="2400" dirty="0">
                <a:solidFill>
                  <a:srgbClr val="FFE4B5"/>
                </a:solidFill>
                <a:latin typeface="Futura Hv BT" pitchFamily="34" charset="0"/>
              </a:rPr>
              <a:t>Mensa</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Online-Antrag stellen: </a:t>
            </a:r>
            <a:br>
              <a:rPr lang="de-DE" sz="2400" dirty="0">
                <a:solidFill>
                  <a:srgbClr val="FFE4B5"/>
                </a:solidFill>
                <a:latin typeface="Futura Hv BT" pitchFamily="34" charset="0"/>
              </a:rPr>
            </a:br>
            <a:r>
              <a:rPr lang="de-DE" sz="2400" dirty="0">
                <a:solidFill>
                  <a:srgbClr val="FFE4B5"/>
                </a:solidFill>
                <a:latin typeface="Futura Hv BT" pitchFamily="34" charset="0"/>
              </a:rPr>
              <a:t>ASTRA-Schließfach</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Bei Bedarf </a:t>
            </a:r>
            <a:r>
              <a:rPr lang="de-DE" sz="2400" dirty="0" err="1">
                <a:solidFill>
                  <a:srgbClr val="FFE4B5"/>
                </a:solidFill>
                <a:latin typeface="Futura Hv BT" pitchFamily="34" charset="0"/>
              </a:rPr>
              <a:t>BuT</a:t>
            </a:r>
            <a:r>
              <a:rPr lang="de-DE" sz="2400" dirty="0">
                <a:solidFill>
                  <a:srgbClr val="FFE4B5"/>
                </a:solidFill>
                <a:latin typeface="Futura Hv BT" pitchFamily="34" charset="0"/>
              </a:rPr>
              <a:t>-Antrag: </a:t>
            </a:r>
            <a:br>
              <a:rPr lang="de-DE" sz="2400" dirty="0">
                <a:solidFill>
                  <a:srgbClr val="FFE4B5"/>
                </a:solidFill>
                <a:latin typeface="Futura Hv BT" pitchFamily="34" charset="0"/>
              </a:rPr>
            </a:br>
            <a:r>
              <a:rPr lang="de-DE" sz="2400" dirty="0">
                <a:solidFill>
                  <a:srgbClr val="FFE4B5"/>
                </a:solidFill>
                <a:latin typeface="Futura Hv BT" pitchFamily="34" charset="0"/>
              </a:rPr>
              <a:t>bei Herrn Kaymak und Herrn Langen, Schulsozialarbeit</a:t>
            </a:r>
          </a:p>
        </p:txBody>
      </p:sp>
    </p:spTree>
    <p:extLst>
      <p:ext uri="{BB962C8B-B14F-4D97-AF65-F5344CB8AC3E}">
        <p14:creationId xmlns:p14="http://schemas.microsoft.com/office/powerpoint/2010/main" val="359536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sp>
        <p:nvSpPr>
          <p:cNvPr id="3" name="Titel 1">
            <a:extLst>
              <a:ext uri="{FF2B5EF4-FFF2-40B4-BE49-F238E27FC236}">
                <a16:creationId xmlns:a16="http://schemas.microsoft.com/office/drawing/2014/main" id="{793F1ED3-A709-4CF1-8653-2924FC6273F9}"/>
              </a:ext>
            </a:extLst>
          </p:cNvPr>
          <p:cNvSpPr txBox="1">
            <a:spLocks/>
          </p:cNvSpPr>
          <p:nvPr/>
        </p:nvSpPr>
        <p:spPr>
          <a:xfrm>
            <a:off x="1811337" y="872104"/>
            <a:ext cx="8569325" cy="198083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br>
              <a:rPr lang="de-DE" altLang="de-DE" sz="2800" dirty="0">
                <a:solidFill>
                  <a:srgbClr val="FFE4B5"/>
                </a:solidFill>
                <a:latin typeface="Futura Hv BT" pitchFamily="34" charset="0"/>
                <a:ea typeface="+mn-ea"/>
                <a:cs typeface="Arial" panose="020B0604020202020204" pitchFamily="34" charset="0"/>
              </a:rPr>
            </a:br>
            <a:r>
              <a:rPr lang="de-DE" altLang="de-DE" sz="2800" b="1" dirty="0">
                <a:solidFill>
                  <a:srgbClr val="FFFF00"/>
                </a:solidFill>
                <a:latin typeface="Futura Hv BT" pitchFamily="34" charset="0"/>
                <a:ea typeface="+mn-ea"/>
                <a:cs typeface="Arial" panose="020B0604020202020204" pitchFamily="34" charset="0"/>
              </a:rPr>
              <a:t>Hausaufgaben</a:t>
            </a:r>
            <a:r>
              <a:rPr lang="de-DE" altLang="de-DE" sz="2800" dirty="0">
                <a:solidFill>
                  <a:srgbClr val="FFE4B5"/>
                </a:solidFill>
                <a:latin typeface="Futura Hv BT" pitchFamily="34" charset="0"/>
                <a:ea typeface="+mn-ea"/>
                <a:cs typeface="Arial" panose="020B0604020202020204" pitchFamily="34" charset="0"/>
              </a:rPr>
              <a:t> </a:t>
            </a:r>
          </a:p>
          <a:p>
            <a:pPr eaLnBrk="1" hangingPunct="1">
              <a:defRPr/>
            </a:pPr>
            <a:r>
              <a:rPr lang="de-DE" altLang="de-DE" sz="2800" dirty="0">
                <a:solidFill>
                  <a:srgbClr val="FFE4B5"/>
                </a:solidFill>
                <a:latin typeface="Futura Hv BT" pitchFamily="34" charset="0"/>
                <a:ea typeface="+mn-ea"/>
                <a:cs typeface="Arial" panose="020B0604020202020204" pitchFamily="34" charset="0"/>
              </a:rPr>
              <a:t>für die neue Schülerin, den neuen Schüler</a:t>
            </a:r>
          </a:p>
          <a:p>
            <a:pPr eaLnBrk="1" hangingPunct="1">
              <a:defRPr/>
            </a:pPr>
            <a:r>
              <a:rPr lang="de-DE" altLang="de-DE" sz="2800" dirty="0">
                <a:solidFill>
                  <a:srgbClr val="FFE4B5"/>
                </a:solidFill>
                <a:latin typeface="Futura Hv BT" pitchFamily="34" charset="0"/>
                <a:ea typeface="+mn-ea"/>
                <a:cs typeface="Arial" panose="020B0604020202020204" pitchFamily="34" charset="0"/>
              </a:rPr>
              <a:t> in Klasse 5 </a:t>
            </a:r>
          </a:p>
        </p:txBody>
      </p:sp>
      <p:sp>
        <p:nvSpPr>
          <p:cNvPr id="4" name="Inhaltsplatzhalter 2">
            <a:extLst>
              <a:ext uri="{FF2B5EF4-FFF2-40B4-BE49-F238E27FC236}">
                <a16:creationId xmlns:a16="http://schemas.microsoft.com/office/drawing/2014/main" id="{B920EB73-CCE6-4A7A-8A3D-3F2F8737CA04}"/>
              </a:ext>
            </a:extLst>
          </p:cNvPr>
          <p:cNvSpPr txBox="1">
            <a:spLocks/>
          </p:cNvSpPr>
          <p:nvPr/>
        </p:nvSpPr>
        <p:spPr>
          <a:xfrm>
            <a:off x="335360" y="3140968"/>
            <a:ext cx="7992888" cy="18002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spcAft>
                <a:spcPts val="600"/>
              </a:spcAft>
              <a:buFont typeface="Arial" panose="020B0604020202020204" pitchFamily="34" charset="0"/>
              <a:buNone/>
              <a:defRPr/>
            </a:pPr>
            <a:r>
              <a:rPr lang="de-DE" sz="2800" b="1" u="sng" dirty="0">
                <a:solidFill>
                  <a:srgbClr val="FFE4B5"/>
                </a:solidFill>
                <a:latin typeface="Futura Hv BT" pitchFamily="34" charset="0"/>
              </a:rPr>
              <a:t>Möglichst schnell, spätestens in den Sommerferien erledigen</a:t>
            </a:r>
          </a:p>
          <a:p>
            <a:pPr eaLnBrk="1" hangingPunct="1">
              <a:spcAft>
                <a:spcPts val="600"/>
              </a:spcAft>
              <a:buFont typeface="Wingdings" panose="05000000000000000000" pitchFamily="2" charset="2"/>
              <a:buChar char="ü"/>
              <a:defRPr/>
            </a:pPr>
            <a:r>
              <a:rPr lang="de-DE" sz="2400" dirty="0">
                <a:solidFill>
                  <a:srgbClr val="FFE4B5"/>
                </a:solidFill>
                <a:latin typeface="Futura Hv BT" pitchFamily="34" charset="0"/>
              </a:rPr>
              <a:t>Steckbrief ausfüllen und zur Einschulung am 03.09.2026 mitbringen</a:t>
            </a:r>
          </a:p>
        </p:txBody>
      </p:sp>
      <p:pic>
        <p:nvPicPr>
          <p:cNvPr id="11" name="Picture 1846"/>
          <p:cNvPicPr/>
          <p:nvPr/>
        </p:nvPicPr>
        <p:blipFill>
          <a:blip r:embed="rId3"/>
          <a:stretch>
            <a:fillRect/>
          </a:stretch>
        </p:blipFill>
        <p:spPr>
          <a:xfrm>
            <a:off x="8616280" y="2348880"/>
            <a:ext cx="3024336" cy="3744415"/>
          </a:xfrm>
          <a:prstGeom prst="rect">
            <a:avLst/>
          </a:prstGeom>
        </p:spPr>
      </p:pic>
    </p:spTree>
    <p:extLst>
      <p:ext uri="{BB962C8B-B14F-4D97-AF65-F5344CB8AC3E}">
        <p14:creationId xmlns:p14="http://schemas.microsoft.com/office/powerpoint/2010/main" val="2464105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2"/>
          <p:cNvSpPr txBox="1">
            <a:spLocks/>
          </p:cNvSpPr>
          <p:nvPr/>
        </p:nvSpPr>
        <p:spPr bwMode="auto">
          <a:xfrm>
            <a:off x="695400" y="255012"/>
            <a:ext cx="11233248" cy="151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de-DE" altLang="de-DE" dirty="0">
                <a:solidFill>
                  <a:srgbClr val="FFE4B5"/>
                </a:solidFill>
                <a:latin typeface="Futura Hv BT" pitchFamily="34" charset="0"/>
              </a:rPr>
              <a:t>Wir freuen uns, Sie bei der Einschulungsfeier</a:t>
            </a:r>
          </a:p>
          <a:p>
            <a:pPr algn="ctr" eaLnBrk="1" hangingPunct="1">
              <a:buFontTx/>
              <a:buNone/>
            </a:pPr>
            <a:r>
              <a:rPr lang="de-DE" altLang="de-DE" dirty="0">
                <a:solidFill>
                  <a:srgbClr val="FFE4B5"/>
                </a:solidFill>
                <a:latin typeface="Futura Hv BT" pitchFamily="34" charset="0"/>
              </a:rPr>
              <a:t> am Donnerstag, 03.09.2026, 13:45 Uhr  </a:t>
            </a:r>
          </a:p>
          <a:p>
            <a:pPr algn="ctr" eaLnBrk="1" hangingPunct="1">
              <a:buFontTx/>
              <a:buNone/>
            </a:pPr>
            <a:r>
              <a:rPr lang="de-DE" altLang="de-DE" dirty="0">
                <a:solidFill>
                  <a:srgbClr val="FFE4B5"/>
                </a:solidFill>
                <a:latin typeface="Futura Hv BT" pitchFamily="34" charset="0"/>
              </a:rPr>
              <a:t>mit Ihrem Kind wiederzusehen.</a:t>
            </a:r>
          </a:p>
        </p:txBody>
      </p:sp>
      <p:pic>
        <p:nvPicPr>
          <p:cNvPr id="9" name="Grafi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15792" y="2204864"/>
            <a:ext cx="6592464" cy="411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sp>
        <p:nvSpPr>
          <p:cNvPr id="4" name="Inhaltsplatzhalter 2"/>
          <p:cNvSpPr txBox="1">
            <a:spLocks/>
          </p:cNvSpPr>
          <p:nvPr/>
        </p:nvSpPr>
        <p:spPr bwMode="auto">
          <a:xfrm>
            <a:off x="2639616" y="5589240"/>
            <a:ext cx="6552728" cy="782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de-DE" altLang="de-DE" sz="2800" dirty="0">
                <a:solidFill>
                  <a:srgbClr val="FFE4B5"/>
                </a:solidFill>
                <a:latin typeface="Futura Hv BT" pitchFamily="34" charset="0"/>
              </a:rPr>
              <a:t>www.gesamtschule-bergheim.de</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5573" y="1119188"/>
            <a:ext cx="7680853" cy="4320480"/>
          </a:xfrm>
          <a:prstGeom prst="rect">
            <a:avLst/>
          </a:prstGeom>
        </p:spPr>
      </p:pic>
    </p:spTree>
    <p:extLst>
      <p:ext uri="{BB962C8B-B14F-4D97-AF65-F5344CB8AC3E}">
        <p14:creationId xmlns:p14="http://schemas.microsoft.com/office/powerpoint/2010/main" val="2855200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Inhaltsplatzhalter 2"/>
          <p:cNvSpPr>
            <a:spLocks noGrp="1"/>
          </p:cNvSpPr>
          <p:nvPr>
            <p:ph idx="1"/>
          </p:nvPr>
        </p:nvSpPr>
        <p:spPr>
          <a:xfrm>
            <a:off x="407368" y="1916832"/>
            <a:ext cx="8706796" cy="4320480"/>
          </a:xfrm>
        </p:spPr>
        <p:txBody>
          <a:bodyPr/>
          <a:lstStyle/>
          <a:p>
            <a:pPr marL="0" indent="0" eaLnBrk="1" hangingPunct="1">
              <a:spcBef>
                <a:spcPct val="0"/>
              </a:spcBef>
              <a:spcAft>
                <a:spcPts val="600"/>
              </a:spcAft>
              <a:buNone/>
            </a:pPr>
            <a:endParaRPr lang="de-DE" altLang="de-DE" sz="2000" dirty="0">
              <a:solidFill>
                <a:srgbClr val="FFE4B5"/>
              </a:solidFill>
              <a:latin typeface="Futura Hv BT" pitchFamily="34" charset="0"/>
            </a:endParaRPr>
          </a:p>
          <a:p>
            <a:pPr marL="0" indent="0" eaLnBrk="1" hangingPunct="1">
              <a:spcBef>
                <a:spcPct val="0"/>
              </a:spcBef>
              <a:spcAft>
                <a:spcPts val="600"/>
              </a:spcAft>
              <a:buNone/>
            </a:pPr>
            <a:r>
              <a:rPr lang="de-DE" altLang="de-DE" sz="2400" dirty="0">
                <a:solidFill>
                  <a:srgbClr val="FFE4B5"/>
                </a:solidFill>
                <a:latin typeface="Futura Hv BT" pitchFamily="34" charset="0"/>
              </a:rPr>
              <a:t>Frau </a:t>
            </a:r>
            <a:r>
              <a:rPr lang="de-DE" altLang="de-DE" sz="2400" dirty="0" err="1">
                <a:solidFill>
                  <a:srgbClr val="FFE4B5"/>
                </a:solidFill>
                <a:latin typeface="Futura Hv BT" pitchFamily="34" charset="0"/>
              </a:rPr>
              <a:t>Bleidt</a:t>
            </a:r>
            <a:r>
              <a:rPr lang="de-DE" altLang="de-DE" sz="2400" dirty="0">
                <a:solidFill>
                  <a:srgbClr val="FFE4B5"/>
                </a:solidFill>
                <a:latin typeface="Futura Hv BT" pitchFamily="34" charset="0"/>
              </a:rPr>
              <a:t>			Sonderpädagoge</a:t>
            </a:r>
          </a:p>
          <a:p>
            <a:pPr marL="0" indent="0" eaLnBrk="1" hangingPunct="1">
              <a:spcBef>
                <a:spcPct val="0"/>
              </a:spcBef>
              <a:spcAft>
                <a:spcPts val="600"/>
              </a:spcAft>
              <a:buNone/>
            </a:pPr>
            <a:r>
              <a:rPr lang="de-DE" altLang="de-DE" sz="2400" dirty="0">
                <a:solidFill>
                  <a:srgbClr val="FFE4B5"/>
                </a:solidFill>
                <a:latin typeface="Futura Hv BT" pitchFamily="34" charset="0"/>
              </a:rPr>
              <a:t>Frau von Dobschütz	MPT</a:t>
            </a:r>
          </a:p>
          <a:p>
            <a:pPr marL="0" indent="0" eaLnBrk="1" hangingPunct="1">
              <a:spcBef>
                <a:spcPct val="0"/>
              </a:spcBef>
              <a:spcAft>
                <a:spcPts val="600"/>
              </a:spcAft>
              <a:buNone/>
            </a:pPr>
            <a:r>
              <a:rPr lang="de-DE" altLang="de-DE" sz="2400" dirty="0">
                <a:solidFill>
                  <a:srgbClr val="FFE4B5"/>
                </a:solidFill>
                <a:latin typeface="Futura Hv BT" pitchFamily="34" charset="0"/>
              </a:rPr>
              <a:t>Frau Keller			MPT</a:t>
            </a:r>
          </a:p>
          <a:p>
            <a:pPr marL="0" indent="0" eaLnBrk="1" hangingPunct="1">
              <a:spcBef>
                <a:spcPct val="0"/>
              </a:spcBef>
              <a:spcAft>
                <a:spcPts val="600"/>
              </a:spcAft>
              <a:buNone/>
            </a:pPr>
            <a:r>
              <a:rPr lang="de-DE" altLang="de-DE" sz="2400" dirty="0">
                <a:solidFill>
                  <a:srgbClr val="FFE4B5"/>
                </a:solidFill>
                <a:latin typeface="Futura Hv BT" pitchFamily="34" charset="0"/>
              </a:rPr>
              <a:t>Herr Kaymak		Schulsozialarbeiter</a:t>
            </a:r>
          </a:p>
          <a:p>
            <a:pPr marL="0" indent="0" eaLnBrk="1" hangingPunct="1">
              <a:spcBef>
                <a:spcPct val="0"/>
              </a:spcBef>
              <a:spcAft>
                <a:spcPts val="600"/>
              </a:spcAft>
              <a:buNone/>
            </a:pPr>
            <a:r>
              <a:rPr lang="de-DE" altLang="de-DE" sz="2400" dirty="0">
                <a:solidFill>
                  <a:srgbClr val="FFE4B5"/>
                </a:solidFill>
                <a:latin typeface="Futura Hv BT" pitchFamily="34" charset="0"/>
              </a:rPr>
              <a:t>Herr Langen	 		Schulsozialarbeiter</a:t>
            </a:r>
          </a:p>
          <a:p>
            <a:pPr marL="0" indent="0" eaLnBrk="1" hangingPunct="1">
              <a:spcBef>
                <a:spcPct val="0"/>
              </a:spcBef>
              <a:spcAft>
                <a:spcPts val="600"/>
              </a:spcAft>
              <a:buNone/>
            </a:pPr>
            <a:r>
              <a:rPr lang="de-DE" altLang="de-DE" sz="2400" dirty="0">
                <a:solidFill>
                  <a:srgbClr val="FFE4B5"/>
                </a:solidFill>
                <a:latin typeface="Futura Hv BT" pitchFamily="34" charset="0"/>
              </a:rPr>
              <a:t>				</a:t>
            </a:r>
            <a:r>
              <a:rPr lang="de-DE" altLang="de-DE" sz="2400" dirty="0">
                <a:solidFill>
                  <a:srgbClr val="FFE4B5"/>
                </a:solidFill>
                <a:latin typeface="Futura Hv BT" pitchFamily="34" charset="0"/>
                <a:hlinkClick r:id="rId3"/>
              </a:rPr>
              <a:t>timon.langen@bergheim.de</a:t>
            </a:r>
            <a:r>
              <a:rPr lang="de-DE" altLang="de-DE" sz="2400" dirty="0">
                <a:solidFill>
                  <a:srgbClr val="FFE4B5"/>
                </a:solidFill>
                <a:latin typeface="Futura Hv BT" pitchFamily="34" charset="0"/>
              </a:rPr>
              <a:t>  					</a:t>
            </a:r>
            <a:r>
              <a:rPr lang="de-DE" altLang="de-DE" sz="2400" dirty="0">
                <a:solidFill>
                  <a:srgbClr val="FFFF00"/>
                </a:solidFill>
                <a:latin typeface="Futura Hv BT" pitchFamily="34" charset="0"/>
              </a:rPr>
              <a:t>Telefon: 0160/ 91566813</a:t>
            </a:r>
          </a:p>
          <a:p>
            <a:pPr marL="0" indent="0" eaLnBrk="1" hangingPunct="1">
              <a:spcBef>
                <a:spcPct val="0"/>
              </a:spcBef>
              <a:spcAft>
                <a:spcPts val="600"/>
              </a:spcAft>
              <a:buNone/>
            </a:pPr>
            <a:r>
              <a:rPr lang="de-DE" altLang="de-DE" sz="2400" dirty="0">
                <a:solidFill>
                  <a:srgbClr val="FFE4B5"/>
                </a:solidFill>
                <a:latin typeface="Futura Hv BT" pitchFamily="34" charset="0"/>
              </a:rPr>
              <a:t>Frau </a:t>
            </a:r>
            <a:r>
              <a:rPr lang="de-DE" altLang="de-DE" sz="2400" dirty="0" err="1">
                <a:solidFill>
                  <a:srgbClr val="FFE4B5"/>
                </a:solidFill>
                <a:latin typeface="Futura Hv BT" pitchFamily="34" charset="0"/>
              </a:rPr>
              <a:t>Kierdorf</a:t>
            </a:r>
            <a:r>
              <a:rPr lang="de-DE" altLang="de-DE" sz="2400" dirty="0">
                <a:solidFill>
                  <a:srgbClr val="FFE4B5"/>
                </a:solidFill>
                <a:latin typeface="Futura Hv BT" pitchFamily="34" charset="0"/>
              </a:rPr>
              <a:t>		i.V. Abteilungsleiterin Jg. 5 – 7</a:t>
            </a:r>
          </a:p>
          <a:p>
            <a:pPr marL="0" indent="0" eaLnBrk="1" hangingPunct="1">
              <a:spcBef>
                <a:spcPct val="0"/>
              </a:spcBef>
              <a:spcAft>
                <a:spcPts val="600"/>
              </a:spcAft>
              <a:buNone/>
            </a:pPr>
            <a:r>
              <a:rPr lang="de-DE" altLang="de-DE" sz="2400" dirty="0">
                <a:solidFill>
                  <a:srgbClr val="FFE4B5"/>
                </a:solidFill>
                <a:latin typeface="Futura Hv BT" pitchFamily="34" charset="0"/>
              </a:rPr>
              <a:t>				Didaktische Leitung</a:t>
            </a:r>
          </a:p>
        </p:txBody>
      </p:sp>
      <p:sp>
        <p:nvSpPr>
          <p:cNvPr id="8" name="Textfeld 4"/>
          <p:cNvSpPr txBox="1">
            <a:spLocks noChangeArrowheads="1"/>
          </p:cNvSpPr>
          <p:nvPr/>
        </p:nvSpPr>
        <p:spPr bwMode="auto">
          <a:xfrm>
            <a:off x="3503712" y="941822"/>
            <a:ext cx="5357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2800" dirty="0">
                <a:solidFill>
                  <a:srgbClr val="FFE4B5"/>
                </a:solidFill>
                <a:latin typeface="Futura Hv BT" pitchFamily="34" charset="0"/>
              </a:rPr>
              <a:t>Miteinander leben und lernen</a:t>
            </a:r>
          </a:p>
        </p:txBody>
      </p:sp>
      <p:sp>
        <p:nvSpPr>
          <p:cNvPr id="9"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pic>
        <p:nvPicPr>
          <p:cNvPr id="2" name="Grafi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2104" y="1700808"/>
            <a:ext cx="4818364" cy="27103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Inhaltsplatzhalter 2"/>
          <p:cNvSpPr>
            <a:spLocks noGrp="1"/>
          </p:cNvSpPr>
          <p:nvPr>
            <p:ph idx="1"/>
          </p:nvPr>
        </p:nvSpPr>
        <p:spPr>
          <a:xfrm>
            <a:off x="767408" y="2348880"/>
            <a:ext cx="4824535" cy="3672408"/>
          </a:xfrm>
        </p:spPr>
        <p:txBody>
          <a:bodyPr/>
          <a:lstStyle/>
          <a:p>
            <a:pPr eaLnBrk="1" hangingPunct="1">
              <a:spcBef>
                <a:spcPct val="0"/>
              </a:spcBef>
              <a:spcAft>
                <a:spcPts val="600"/>
              </a:spcAft>
              <a:buFont typeface="Wingdings" panose="05000000000000000000" pitchFamily="2" charset="2"/>
              <a:buChar char="ü"/>
            </a:pPr>
            <a:r>
              <a:rPr lang="de-DE" altLang="de-DE" sz="2000" dirty="0">
                <a:solidFill>
                  <a:srgbClr val="FFE4B5"/>
                </a:solidFill>
                <a:latin typeface="Futura Hv BT" pitchFamily="34" charset="0"/>
              </a:rPr>
              <a:t>Einschulung</a:t>
            </a:r>
          </a:p>
          <a:p>
            <a:pPr eaLnBrk="1" hangingPunct="1">
              <a:spcBef>
                <a:spcPct val="0"/>
              </a:spcBef>
              <a:spcAft>
                <a:spcPts val="600"/>
              </a:spcAft>
              <a:buFont typeface="Wingdings" panose="05000000000000000000" pitchFamily="2" charset="2"/>
              <a:buChar char="ü"/>
            </a:pPr>
            <a:r>
              <a:rPr lang="de-DE" altLang="de-DE" sz="2000" dirty="0">
                <a:solidFill>
                  <a:srgbClr val="FFE4B5"/>
                </a:solidFill>
                <a:latin typeface="Futura Hv BT" pitchFamily="34" charset="0"/>
              </a:rPr>
              <a:t>1. Schulwoche</a:t>
            </a:r>
          </a:p>
          <a:p>
            <a:pPr eaLnBrk="1" hangingPunct="1">
              <a:spcBef>
                <a:spcPct val="0"/>
              </a:spcBef>
              <a:spcAft>
                <a:spcPts val="600"/>
              </a:spcAft>
              <a:buFont typeface="Wingdings" panose="05000000000000000000" pitchFamily="2" charset="2"/>
              <a:buChar char="ü"/>
            </a:pPr>
            <a:r>
              <a:rPr lang="de-DE" altLang="de-DE" sz="2000" dirty="0">
                <a:solidFill>
                  <a:srgbClr val="FFE4B5"/>
                </a:solidFill>
                <a:latin typeface="Futura Hv BT" pitchFamily="34" charset="0"/>
              </a:rPr>
              <a:t>Schließfächer der Firma ASTRA</a:t>
            </a:r>
          </a:p>
          <a:p>
            <a:pPr eaLnBrk="1" hangingPunct="1">
              <a:spcBef>
                <a:spcPct val="0"/>
              </a:spcBef>
              <a:spcAft>
                <a:spcPts val="600"/>
              </a:spcAft>
              <a:buFont typeface="Wingdings" panose="05000000000000000000" pitchFamily="2" charset="2"/>
              <a:buChar char="ü"/>
            </a:pPr>
            <a:r>
              <a:rPr lang="de-DE" altLang="de-DE" sz="2000" dirty="0">
                <a:solidFill>
                  <a:srgbClr val="FFE4B5"/>
                </a:solidFill>
                <a:latin typeface="Futura Hv BT" pitchFamily="34" charset="0"/>
              </a:rPr>
              <a:t>Materialliste</a:t>
            </a:r>
          </a:p>
          <a:p>
            <a:pPr eaLnBrk="1" hangingPunct="1">
              <a:spcBef>
                <a:spcPct val="0"/>
              </a:spcBef>
              <a:spcAft>
                <a:spcPts val="600"/>
              </a:spcAft>
              <a:buFont typeface="Wingdings" panose="05000000000000000000" pitchFamily="2" charset="2"/>
              <a:buChar char="ü"/>
            </a:pPr>
            <a:r>
              <a:rPr lang="de-DE" altLang="de-DE" sz="2000" dirty="0">
                <a:solidFill>
                  <a:srgbClr val="FFE4B5"/>
                </a:solidFill>
                <a:latin typeface="Futura Hv BT" pitchFamily="34" charset="0"/>
              </a:rPr>
              <a:t>Mensa-Essen</a:t>
            </a:r>
          </a:p>
          <a:p>
            <a:pPr eaLnBrk="1" hangingPunct="1">
              <a:spcBef>
                <a:spcPct val="0"/>
              </a:spcBef>
              <a:spcAft>
                <a:spcPts val="600"/>
              </a:spcAft>
              <a:buFont typeface="Wingdings" panose="05000000000000000000" pitchFamily="2" charset="2"/>
              <a:buChar char="ü"/>
            </a:pPr>
            <a:r>
              <a:rPr lang="de-DE" altLang="de-DE" sz="2000" dirty="0">
                <a:solidFill>
                  <a:srgbClr val="FFE4B5"/>
                </a:solidFill>
                <a:latin typeface="Futura Hv BT" pitchFamily="34" charset="0"/>
              </a:rPr>
              <a:t>Schulische Unterstützung für Eltern</a:t>
            </a:r>
          </a:p>
          <a:p>
            <a:pPr eaLnBrk="1" hangingPunct="1">
              <a:spcBef>
                <a:spcPct val="0"/>
              </a:spcBef>
              <a:spcAft>
                <a:spcPts val="600"/>
              </a:spcAft>
              <a:buFont typeface="Wingdings" panose="05000000000000000000" pitchFamily="2" charset="2"/>
              <a:buChar char="ü"/>
            </a:pPr>
            <a:r>
              <a:rPr lang="de-DE" altLang="de-DE" sz="2000" dirty="0">
                <a:solidFill>
                  <a:srgbClr val="FFE4B5"/>
                </a:solidFill>
                <a:latin typeface="Futura Hv BT" pitchFamily="34" charset="0"/>
              </a:rPr>
              <a:t>Zusammenarbeit Eltern + Schule</a:t>
            </a:r>
          </a:p>
        </p:txBody>
      </p:sp>
      <p:sp>
        <p:nvSpPr>
          <p:cNvPr id="9221" name="Textfeld 6"/>
          <p:cNvSpPr txBox="1">
            <a:spLocks noChangeArrowheads="1"/>
          </p:cNvSpPr>
          <p:nvPr/>
        </p:nvSpPr>
        <p:spPr bwMode="auto">
          <a:xfrm>
            <a:off x="2381895" y="830351"/>
            <a:ext cx="70929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dirty="0">
                <a:solidFill>
                  <a:srgbClr val="FFE4B5"/>
                </a:solidFill>
                <a:latin typeface="Futura Hv BT" pitchFamily="34" charset="0"/>
              </a:rPr>
              <a:t>Heute sprechen wir über:</a:t>
            </a:r>
          </a:p>
        </p:txBody>
      </p:sp>
      <p:sp>
        <p:nvSpPr>
          <p:cNvPr id="5" name="Titel 1">
            <a:extLst>
              <a:ext uri="{FF2B5EF4-FFF2-40B4-BE49-F238E27FC236}">
                <a16:creationId xmlns:a16="http://schemas.microsoft.com/office/drawing/2014/main" id="{ACA5B490-5E72-4D80-8E98-429C12DE6309}"/>
              </a:ext>
            </a:extLst>
          </p:cNvPr>
          <p:cNvSpPr txBox="1">
            <a:spLocks/>
          </p:cNvSpPr>
          <p:nvPr/>
        </p:nvSpPr>
        <p:spPr>
          <a:xfrm>
            <a:off x="1813570" y="167304"/>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2093" y="1706532"/>
            <a:ext cx="5591944" cy="314546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Inhaltsplatzhalter 2"/>
          <p:cNvSpPr>
            <a:spLocks noGrp="1"/>
          </p:cNvSpPr>
          <p:nvPr>
            <p:ph idx="1"/>
          </p:nvPr>
        </p:nvSpPr>
        <p:spPr>
          <a:xfrm>
            <a:off x="479376" y="2636912"/>
            <a:ext cx="10513168" cy="3655083"/>
          </a:xfrm>
        </p:spPr>
        <p:txBody>
          <a:bodyPr/>
          <a:lstStyle/>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03.09.2026</a:t>
            </a:r>
          </a:p>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13:45 Uhr</a:t>
            </a:r>
          </a:p>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im Bürgerhaus </a:t>
            </a:r>
            <a:r>
              <a:rPr lang="de-DE" altLang="de-DE" sz="2400" dirty="0" err="1">
                <a:solidFill>
                  <a:srgbClr val="FFE4B5"/>
                </a:solidFill>
                <a:latin typeface="Futura Hv BT" pitchFamily="34" charset="0"/>
              </a:rPr>
              <a:t>Quadrath</a:t>
            </a:r>
            <a:r>
              <a:rPr lang="de-DE" altLang="de-DE" sz="2400" dirty="0">
                <a:solidFill>
                  <a:srgbClr val="FFE4B5"/>
                </a:solidFill>
                <a:latin typeface="Futura Hv BT" pitchFamily="34" charset="0"/>
              </a:rPr>
              <a:t>-Ichendorf, </a:t>
            </a:r>
          </a:p>
          <a:p>
            <a:pPr marL="0" indent="0" eaLnBrk="1" hangingPunct="1">
              <a:spcBef>
                <a:spcPct val="0"/>
              </a:spcBef>
              <a:spcAft>
                <a:spcPts val="600"/>
              </a:spcAft>
              <a:buNone/>
            </a:pPr>
            <a:r>
              <a:rPr lang="de-DE" altLang="de-DE" sz="2400" dirty="0">
                <a:solidFill>
                  <a:srgbClr val="FFE4B5"/>
                </a:solidFill>
                <a:latin typeface="Futura Hv BT" pitchFamily="34" charset="0"/>
              </a:rPr>
              <a:t>     Graf-Beissel-Platz</a:t>
            </a:r>
          </a:p>
          <a:p>
            <a:pPr marL="0" indent="0" eaLnBrk="1" hangingPunct="1">
              <a:spcBef>
                <a:spcPct val="0"/>
              </a:spcBef>
              <a:spcAft>
                <a:spcPts val="600"/>
              </a:spcAft>
              <a:buNone/>
            </a:pPr>
            <a:endParaRPr lang="de-DE" altLang="de-DE" sz="2400" dirty="0">
              <a:solidFill>
                <a:srgbClr val="FFE4B5"/>
              </a:solidFill>
              <a:latin typeface="Futura Hv BT" pitchFamily="34" charset="0"/>
            </a:endParaRPr>
          </a:p>
          <a:p>
            <a:pPr marL="0" indent="0" eaLnBrk="1" hangingPunct="1">
              <a:spcBef>
                <a:spcPct val="0"/>
              </a:spcBef>
              <a:spcAft>
                <a:spcPts val="600"/>
              </a:spcAft>
              <a:buNone/>
            </a:pPr>
            <a:endParaRPr lang="de-DE" altLang="de-DE" sz="2400" dirty="0">
              <a:solidFill>
                <a:srgbClr val="FFE4B5"/>
              </a:solidFill>
              <a:latin typeface="Futura Hv BT" pitchFamily="34" charset="0"/>
            </a:endParaRPr>
          </a:p>
          <a:p>
            <a:pPr marL="0" indent="0" eaLnBrk="1" hangingPunct="1">
              <a:spcBef>
                <a:spcPct val="0"/>
              </a:spcBef>
              <a:spcAft>
                <a:spcPts val="600"/>
              </a:spcAft>
              <a:buNone/>
            </a:pPr>
            <a:r>
              <a:rPr lang="de-DE" altLang="de-DE" sz="2400" dirty="0">
                <a:solidFill>
                  <a:srgbClr val="FFE4B5"/>
                </a:solidFill>
                <a:latin typeface="Futura Hv BT" pitchFamily="34" charset="0"/>
              </a:rPr>
              <a:t>Anschließend gehen die Klassen kurz in ihren neuen Klassenraum.</a:t>
            </a:r>
          </a:p>
          <a:p>
            <a:pPr marL="0" indent="0" eaLnBrk="1" hangingPunct="1">
              <a:spcBef>
                <a:spcPct val="0"/>
              </a:spcBef>
              <a:spcAft>
                <a:spcPts val="600"/>
              </a:spcAft>
              <a:buNone/>
            </a:pPr>
            <a:r>
              <a:rPr lang="de-DE" altLang="de-DE" sz="2400" dirty="0">
                <a:solidFill>
                  <a:srgbClr val="FFE4B5"/>
                </a:solidFill>
                <a:latin typeface="Futura Hv BT" pitchFamily="34" charset="0"/>
              </a:rPr>
              <a:t>Die Schulpflegschaft begrüßt die Eltern auf dem Schulhof.</a:t>
            </a:r>
          </a:p>
        </p:txBody>
      </p:sp>
      <p:sp>
        <p:nvSpPr>
          <p:cNvPr id="9221" name="Textfeld 6"/>
          <p:cNvSpPr txBox="1">
            <a:spLocks noChangeArrowheads="1"/>
          </p:cNvSpPr>
          <p:nvPr/>
        </p:nvSpPr>
        <p:spPr bwMode="auto">
          <a:xfrm>
            <a:off x="2381895" y="830351"/>
            <a:ext cx="70929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dirty="0">
                <a:solidFill>
                  <a:srgbClr val="FFE4B5"/>
                </a:solidFill>
                <a:latin typeface="Futura Hv BT" pitchFamily="34" charset="0"/>
              </a:rPr>
              <a:t>Einschulungsfeier</a:t>
            </a:r>
          </a:p>
        </p:txBody>
      </p:sp>
      <p:sp>
        <p:nvSpPr>
          <p:cNvPr id="5" name="Titel 1">
            <a:extLst>
              <a:ext uri="{FF2B5EF4-FFF2-40B4-BE49-F238E27FC236}">
                <a16:creationId xmlns:a16="http://schemas.microsoft.com/office/drawing/2014/main" id="{ACA5B490-5E72-4D80-8E98-429C12DE6309}"/>
              </a:ext>
            </a:extLst>
          </p:cNvPr>
          <p:cNvSpPr txBox="1">
            <a:spLocks/>
          </p:cNvSpPr>
          <p:nvPr/>
        </p:nvSpPr>
        <p:spPr>
          <a:xfrm>
            <a:off x="1813570" y="167304"/>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4032" y="1415126"/>
            <a:ext cx="5184854" cy="3172790"/>
          </a:xfrm>
          <a:prstGeom prst="rect">
            <a:avLst/>
          </a:prstGeom>
        </p:spPr>
      </p:pic>
    </p:spTree>
    <p:extLst>
      <p:ext uri="{BB962C8B-B14F-4D97-AF65-F5344CB8AC3E}">
        <p14:creationId xmlns:p14="http://schemas.microsoft.com/office/powerpoint/2010/main" val="2860765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Inhaltsplatzhalter 2">
            <a:extLst>
              <a:ext uri="{FF2B5EF4-FFF2-40B4-BE49-F238E27FC236}">
                <a16:creationId xmlns:a16="http://schemas.microsoft.com/office/drawing/2014/main" id="{4D33CE12-981A-4FBA-9D5B-58D7AC0085C4}"/>
              </a:ext>
            </a:extLst>
          </p:cNvPr>
          <p:cNvSpPr>
            <a:spLocks noGrp="1"/>
          </p:cNvSpPr>
          <p:nvPr>
            <p:ph idx="1"/>
          </p:nvPr>
        </p:nvSpPr>
        <p:spPr>
          <a:xfrm>
            <a:off x="551384" y="3465131"/>
            <a:ext cx="6048672" cy="2499077"/>
          </a:xfrm>
        </p:spPr>
        <p:txBody>
          <a:bodyPr/>
          <a:lstStyle/>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„Wir sind die 5.3!“</a:t>
            </a:r>
          </a:p>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Bus-und Bahndetektive</a:t>
            </a:r>
          </a:p>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Elektronische Zugänge </a:t>
            </a:r>
          </a:p>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Einführung in Mensa und Bibliothek</a:t>
            </a:r>
          </a:p>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Medienscouts zur Medienerziehung</a:t>
            </a:r>
          </a:p>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Einführung Logbücher</a:t>
            </a:r>
          </a:p>
        </p:txBody>
      </p:sp>
      <p:sp>
        <p:nvSpPr>
          <p:cNvPr id="13318" name="Textfeld 6"/>
          <p:cNvSpPr txBox="1">
            <a:spLocks noChangeArrowheads="1"/>
          </p:cNvSpPr>
          <p:nvPr/>
        </p:nvSpPr>
        <p:spPr bwMode="auto">
          <a:xfrm>
            <a:off x="1953708" y="893791"/>
            <a:ext cx="82327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2800" dirty="0">
                <a:solidFill>
                  <a:srgbClr val="FFE4B5"/>
                </a:solidFill>
                <a:latin typeface="Futura Hv BT" pitchFamily="34" charset="0"/>
              </a:rPr>
              <a:t>Klasse 5</a:t>
            </a:r>
            <a:br>
              <a:rPr lang="de-DE" altLang="de-DE" sz="2800" dirty="0">
                <a:solidFill>
                  <a:srgbClr val="FFE4B5"/>
                </a:solidFill>
                <a:latin typeface="Futura Hv BT" pitchFamily="34" charset="0"/>
              </a:rPr>
            </a:br>
            <a:r>
              <a:rPr lang="de-DE" altLang="de-DE" sz="2800" dirty="0">
                <a:solidFill>
                  <a:srgbClr val="FFE4B5"/>
                </a:solidFill>
                <a:latin typeface="Futura Hv BT" pitchFamily="34" charset="0"/>
              </a:rPr>
              <a:t>Das Programm der ersten Woche:</a:t>
            </a:r>
          </a:p>
        </p:txBody>
      </p:sp>
      <p:pic>
        <p:nvPicPr>
          <p:cNvPr id="7" name="Bild 1" descr="Quellbild anzeigen"/>
          <p:cNvPicPr/>
          <p:nvPr/>
        </p:nvPicPr>
        <p:blipFill>
          <a:blip r:embed="rId3">
            <a:extLst>
              <a:ext uri="{28A0092B-C50C-407E-A947-70E740481C1C}">
                <a14:useLocalDpi xmlns:a14="http://schemas.microsoft.com/office/drawing/2010/main" val="0"/>
              </a:ext>
            </a:extLst>
          </a:blip>
          <a:srcRect/>
          <a:stretch>
            <a:fillRect/>
          </a:stretch>
        </p:blipFill>
        <p:spPr bwMode="auto">
          <a:xfrm>
            <a:off x="8040216" y="1988840"/>
            <a:ext cx="3421336" cy="4005192"/>
          </a:xfrm>
          <a:prstGeom prst="rect">
            <a:avLst/>
          </a:prstGeom>
          <a:noFill/>
          <a:ln>
            <a:noFill/>
          </a:ln>
        </p:spPr>
      </p:pic>
      <p:sp>
        <p:nvSpPr>
          <p:cNvPr id="9"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Inhaltsplatzhalter 2"/>
          <p:cNvSpPr>
            <a:spLocks noGrp="1"/>
          </p:cNvSpPr>
          <p:nvPr>
            <p:ph idx="1"/>
          </p:nvPr>
        </p:nvSpPr>
        <p:spPr>
          <a:xfrm>
            <a:off x="191344" y="2780928"/>
            <a:ext cx="5400600" cy="2302338"/>
          </a:xfrm>
        </p:spPr>
        <p:txBody>
          <a:bodyPr/>
          <a:lstStyle/>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In der Woche vom 12.10 bis 16.10.2026, drei Tage (Mo–Mi / Mi–Fr) </a:t>
            </a:r>
          </a:p>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Klassenfahrt in die DJH Rurberg</a:t>
            </a:r>
          </a:p>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Anzahlung jetzt: 100 Euro auf das Schulkonto</a:t>
            </a:r>
          </a:p>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Weitere 101 Euro bis 21.09.2026 auf das Schulkonto</a:t>
            </a:r>
          </a:p>
        </p:txBody>
      </p:sp>
      <p:pic>
        <p:nvPicPr>
          <p:cNvPr id="15365" name="Grafi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35960" y="2132856"/>
            <a:ext cx="5820362" cy="3881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feld 7"/>
          <p:cNvSpPr txBox="1">
            <a:spLocks noChangeArrowheads="1"/>
          </p:cNvSpPr>
          <p:nvPr/>
        </p:nvSpPr>
        <p:spPr bwMode="auto">
          <a:xfrm>
            <a:off x="1958063" y="977771"/>
            <a:ext cx="82327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2800" dirty="0">
                <a:solidFill>
                  <a:srgbClr val="FFE4B5"/>
                </a:solidFill>
                <a:latin typeface="Futura Hv BT" pitchFamily="34" charset="0"/>
              </a:rPr>
              <a:t>Klasse 5</a:t>
            </a:r>
            <a:br>
              <a:rPr lang="de-DE" altLang="de-DE" sz="2800" dirty="0">
                <a:solidFill>
                  <a:srgbClr val="FFE4B5"/>
                </a:solidFill>
                <a:latin typeface="Futura Hv BT" pitchFamily="34" charset="0"/>
              </a:rPr>
            </a:br>
            <a:r>
              <a:rPr lang="de-DE" altLang="de-DE" sz="2800" dirty="0">
                <a:solidFill>
                  <a:srgbClr val="FFE4B5"/>
                </a:solidFill>
                <a:latin typeface="Futura Hv BT" pitchFamily="34" charset="0"/>
              </a:rPr>
              <a:t>Wir werden eine Klassengemeinschaft</a:t>
            </a:r>
          </a:p>
        </p:txBody>
      </p:sp>
      <p:sp>
        <p:nvSpPr>
          <p:cNvPr id="5"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Inhaltsplatzhalter 2"/>
          <p:cNvSpPr>
            <a:spLocks noGrp="1"/>
          </p:cNvSpPr>
          <p:nvPr>
            <p:ph idx="1"/>
          </p:nvPr>
        </p:nvSpPr>
        <p:spPr>
          <a:xfrm>
            <a:off x="119336" y="2555703"/>
            <a:ext cx="6840760" cy="2664296"/>
          </a:xfrm>
        </p:spPr>
        <p:txBody>
          <a:bodyPr/>
          <a:lstStyle/>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1. Klassenpflegschaftssitzung am 15.09.2026, 18:30 Uhr</a:t>
            </a:r>
          </a:p>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1. Elternsprechtag am 24.11.2026, </a:t>
            </a:r>
          </a:p>
          <a:p>
            <a:pPr marL="0" indent="0" eaLnBrk="1" hangingPunct="1">
              <a:spcBef>
                <a:spcPct val="0"/>
              </a:spcBef>
              <a:spcAft>
                <a:spcPts val="600"/>
              </a:spcAft>
              <a:buNone/>
            </a:pPr>
            <a:r>
              <a:rPr lang="de-DE" altLang="de-DE" sz="2400" dirty="0">
                <a:solidFill>
                  <a:srgbClr val="FFE4B5"/>
                </a:solidFill>
                <a:latin typeface="Futura Hv BT" pitchFamily="34" charset="0"/>
              </a:rPr>
              <a:t>     8:00 – 18:00 Uhr</a:t>
            </a:r>
          </a:p>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Eltern machen mit bei der Gestaltung des Schullebens: Elternkartei ausfüllen</a:t>
            </a:r>
          </a:p>
          <a:p>
            <a:pPr eaLnBrk="1" hangingPunct="1">
              <a:spcBef>
                <a:spcPct val="0"/>
              </a:spcBef>
              <a:spcAft>
                <a:spcPts val="600"/>
              </a:spcAft>
              <a:buFont typeface="Wingdings" panose="05000000000000000000" pitchFamily="2" charset="2"/>
              <a:buChar char="ü"/>
            </a:pPr>
            <a:r>
              <a:rPr lang="de-DE" altLang="de-DE" sz="2400" dirty="0">
                <a:solidFill>
                  <a:srgbClr val="FFE4B5"/>
                </a:solidFill>
                <a:latin typeface="Futura Hv BT" pitchFamily="34" charset="0"/>
              </a:rPr>
              <a:t>Mitgliedschaft im Förderverein gern gesehen</a:t>
            </a:r>
          </a:p>
        </p:txBody>
      </p:sp>
      <p:sp>
        <p:nvSpPr>
          <p:cNvPr id="11269" name="Titel 2"/>
          <p:cNvSpPr>
            <a:spLocks noGrp="1"/>
          </p:cNvSpPr>
          <p:nvPr>
            <p:ph type="title" idx="4294967295"/>
          </p:nvPr>
        </p:nvSpPr>
        <p:spPr>
          <a:xfrm>
            <a:off x="551384" y="836712"/>
            <a:ext cx="10972800" cy="941660"/>
          </a:xfrm>
          <a:prstGeom prst="rect">
            <a:avLst/>
          </a:prstGeom>
        </p:spPr>
        <p:txBody>
          <a:bodyPr/>
          <a:lstStyle/>
          <a:p>
            <a:r>
              <a:rPr lang="de-DE" altLang="de-DE" sz="3200" dirty="0">
                <a:solidFill>
                  <a:srgbClr val="FFE4B5"/>
                </a:solidFill>
                <a:latin typeface="Futura Hv BT" pitchFamily="34" charset="0"/>
              </a:rPr>
              <a:t>Klasse 5</a:t>
            </a:r>
            <a:br>
              <a:rPr lang="de-DE" altLang="de-DE" sz="3200" dirty="0">
                <a:solidFill>
                  <a:srgbClr val="FFE4B5"/>
                </a:solidFill>
                <a:latin typeface="Futura Hv BT" pitchFamily="34" charset="0"/>
              </a:rPr>
            </a:br>
            <a:r>
              <a:rPr lang="de-DE" altLang="de-DE" sz="3200" dirty="0">
                <a:solidFill>
                  <a:srgbClr val="FFE4B5"/>
                </a:solidFill>
                <a:latin typeface="Futura Hv BT" pitchFamily="34" charset="0"/>
              </a:rPr>
              <a:t> Wir Eltern beteiligen uns am Schulleben </a:t>
            </a:r>
          </a:p>
        </p:txBody>
      </p:sp>
      <p:sp>
        <p:nvSpPr>
          <p:cNvPr id="5"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2064" y="2555703"/>
            <a:ext cx="5061773" cy="357301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3F1ED3-A709-4CF1-8653-2924FC6273F9}"/>
              </a:ext>
            </a:extLst>
          </p:cNvPr>
          <p:cNvSpPr>
            <a:spLocks noGrp="1"/>
          </p:cNvSpPr>
          <p:nvPr>
            <p:ph type="title" idx="4294967295"/>
          </p:nvPr>
        </p:nvSpPr>
        <p:spPr>
          <a:xfrm>
            <a:off x="1639152" y="958441"/>
            <a:ext cx="8569325" cy="1035819"/>
          </a:xfrm>
          <a:prstGeom prst="rect">
            <a:avLst/>
          </a:prstGeom>
        </p:spPr>
        <p:txBody>
          <a:bodyPr/>
          <a:lstStyle/>
          <a:p>
            <a:pPr eaLnBrk="1" hangingPunct="1">
              <a:defRPr/>
            </a:pPr>
            <a:r>
              <a:rPr lang="de-DE" altLang="de-DE" sz="2800" dirty="0">
                <a:solidFill>
                  <a:srgbClr val="FFE4B5"/>
                </a:solidFill>
                <a:latin typeface="Futura Hv BT" pitchFamily="34" charset="0"/>
                <a:ea typeface="+mn-ea"/>
                <a:cs typeface="Arial" panose="020B0604020202020204" pitchFamily="34" charset="0"/>
              </a:rPr>
              <a:t>Klasse 5</a:t>
            </a:r>
            <a:br>
              <a:rPr lang="de-DE" altLang="de-DE" sz="2800" dirty="0">
                <a:solidFill>
                  <a:srgbClr val="FFE4B5"/>
                </a:solidFill>
                <a:latin typeface="Futura Hv BT" pitchFamily="34" charset="0"/>
                <a:ea typeface="+mn-ea"/>
                <a:cs typeface="Arial" panose="020B0604020202020204" pitchFamily="34" charset="0"/>
              </a:rPr>
            </a:br>
            <a:r>
              <a:rPr lang="de-DE" altLang="de-DE" sz="2800" dirty="0">
                <a:solidFill>
                  <a:srgbClr val="FFE4B5"/>
                </a:solidFill>
                <a:latin typeface="Futura Hv BT" pitchFamily="34" charset="0"/>
                <a:ea typeface="+mn-ea"/>
                <a:cs typeface="Arial" panose="020B0604020202020204" pitchFamily="34" charset="0"/>
              </a:rPr>
              <a:t>Wir werden eine Lerngemeinschaft</a:t>
            </a:r>
          </a:p>
        </p:txBody>
      </p:sp>
      <p:sp>
        <p:nvSpPr>
          <p:cNvPr id="17411" name="Inhaltsplatzhalter 2"/>
          <p:cNvSpPr>
            <a:spLocks noGrp="1"/>
          </p:cNvSpPr>
          <p:nvPr>
            <p:ph idx="1"/>
          </p:nvPr>
        </p:nvSpPr>
        <p:spPr>
          <a:xfrm>
            <a:off x="235182" y="2348880"/>
            <a:ext cx="7517002" cy="2736304"/>
          </a:xfrm>
        </p:spPr>
        <p:txBody>
          <a:bodyPr/>
          <a:lstStyle/>
          <a:p>
            <a:pPr marL="0" indent="0" eaLnBrk="1" hangingPunct="1">
              <a:spcBef>
                <a:spcPct val="0"/>
              </a:spcBef>
              <a:spcAft>
                <a:spcPts val="600"/>
              </a:spcAft>
              <a:buNone/>
            </a:pPr>
            <a:r>
              <a:rPr lang="de-DE" altLang="de-DE" b="1" u="sng" dirty="0">
                <a:solidFill>
                  <a:srgbClr val="FFE4B5"/>
                </a:solidFill>
                <a:latin typeface="Futura Hv BT" pitchFamily="34" charset="0"/>
              </a:rPr>
              <a:t>Unsere Lernmaterialien</a:t>
            </a:r>
            <a:endParaRPr lang="de-DE" altLang="de-DE" sz="3600" b="1" u="sng" dirty="0">
              <a:solidFill>
                <a:srgbClr val="FFE4B5"/>
              </a:solidFill>
              <a:latin typeface="Futura Hv BT" pitchFamily="34" charset="0"/>
            </a:endParaRPr>
          </a:p>
          <a:p>
            <a:pPr eaLnBrk="1" hangingPunct="1">
              <a:spcBef>
                <a:spcPct val="0"/>
              </a:spcBef>
              <a:spcAft>
                <a:spcPts val="600"/>
              </a:spcAft>
              <a:buFont typeface="Wingdings" panose="05000000000000000000" pitchFamily="2" charset="2"/>
              <a:buChar char="ü"/>
            </a:pPr>
            <a:r>
              <a:rPr lang="de-DE" altLang="de-DE" sz="2800" dirty="0">
                <a:solidFill>
                  <a:srgbClr val="FFE4B5"/>
                </a:solidFill>
                <a:latin typeface="Futura Hv BT" pitchFamily="34" charset="0"/>
              </a:rPr>
              <a:t>Materialliste </a:t>
            </a:r>
          </a:p>
          <a:p>
            <a:pPr eaLnBrk="1" hangingPunct="1">
              <a:spcBef>
                <a:spcPct val="0"/>
              </a:spcBef>
              <a:spcAft>
                <a:spcPts val="600"/>
              </a:spcAft>
              <a:buFont typeface="Wingdings" panose="05000000000000000000" pitchFamily="2" charset="2"/>
              <a:buChar char="ü"/>
            </a:pPr>
            <a:r>
              <a:rPr lang="de-DE" altLang="de-DE" sz="2800" dirty="0">
                <a:solidFill>
                  <a:srgbClr val="FFE4B5"/>
                </a:solidFill>
                <a:latin typeface="Futura Hv BT" pitchFamily="34" charset="0"/>
              </a:rPr>
              <a:t>Logbuch für die selbstständigen Lernzeiten </a:t>
            </a:r>
          </a:p>
          <a:p>
            <a:pPr eaLnBrk="1" hangingPunct="1">
              <a:spcBef>
                <a:spcPct val="0"/>
              </a:spcBef>
              <a:spcAft>
                <a:spcPts val="600"/>
              </a:spcAft>
              <a:buFont typeface="Wingdings" panose="05000000000000000000" pitchFamily="2" charset="2"/>
              <a:buChar char="ü"/>
            </a:pPr>
            <a:r>
              <a:rPr lang="de-DE" altLang="de-DE" sz="2800" dirty="0">
                <a:solidFill>
                  <a:srgbClr val="FFE4B5"/>
                </a:solidFill>
                <a:latin typeface="Futura Hv BT" pitchFamily="34" charset="0"/>
              </a:rPr>
              <a:t>Schulbücher in transparenten  Umschlag einschlagen</a:t>
            </a:r>
          </a:p>
          <a:p>
            <a:pPr eaLnBrk="1" hangingPunct="1">
              <a:spcBef>
                <a:spcPct val="0"/>
              </a:spcBef>
              <a:spcAft>
                <a:spcPts val="600"/>
              </a:spcAft>
              <a:buFont typeface="Wingdings" panose="05000000000000000000" pitchFamily="2" charset="2"/>
              <a:buChar char="ü"/>
            </a:pPr>
            <a:r>
              <a:rPr lang="de-DE" altLang="de-DE" sz="2800" dirty="0">
                <a:solidFill>
                  <a:srgbClr val="FFE4B5"/>
                </a:solidFill>
                <a:latin typeface="Futura Hv BT" pitchFamily="34" charset="0"/>
              </a:rPr>
              <a:t>Schließfächer der Firma ASTRA</a:t>
            </a:r>
          </a:p>
        </p:txBody>
      </p:sp>
      <p:pic>
        <p:nvPicPr>
          <p:cNvPr id="6" name="Bild 1" descr="Quellbild anzeigen"/>
          <p:cNvPicPr/>
          <p:nvPr/>
        </p:nvPicPr>
        <p:blipFill>
          <a:blip r:embed="rId3">
            <a:extLst>
              <a:ext uri="{28A0092B-C50C-407E-A947-70E740481C1C}">
                <a14:useLocalDpi xmlns:a14="http://schemas.microsoft.com/office/drawing/2010/main" val="0"/>
              </a:ext>
            </a:extLst>
          </a:blip>
          <a:srcRect/>
          <a:stretch>
            <a:fillRect/>
          </a:stretch>
        </p:blipFill>
        <p:spPr bwMode="auto">
          <a:xfrm>
            <a:off x="7752184" y="1963174"/>
            <a:ext cx="3240361" cy="3771432"/>
          </a:xfrm>
          <a:prstGeom prst="rect">
            <a:avLst/>
          </a:prstGeom>
          <a:noFill/>
          <a:ln>
            <a:noFill/>
          </a:ln>
        </p:spPr>
      </p:pic>
      <p:sp>
        <p:nvSpPr>
          <p:cNvPr id="7"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Inhaltsplatzhalter 2">
            <a:extLst>
              <a:ext uri="{FF2B5EF4-FFF2-40B4-BE49-F238E27FC236}">
                <a16:creationId xmlns:a16="http://schemas.microsoft.com/office/drawing/2014/main" id="{4D33CE12-981A-4FBA-9D5B-58D7AC0085C4}"/>
              </a:ext>
            </a:extLst>
          </p:cNvPr>
          <p:cNvSpPr>
            <a:spLocks noGrp="1"/>
          </p:cNvSpPr>
          <p:nvPr>
            <p:ph idx="1"/>
          </p:nvPr>
        </p:nvSpPr>
        <p:spPr>
          <a:xfrm>
            <a:off x="191343" y="1980290"/>
            <a:ext cx="7231205" cy="2600837"/>
          </a:xfrm>
        </p:spPr>
        <p:txBody>
          <a:bodyPr/>
          <a:lstStyle/>
          <a:p>
            <a:pPr marL="0" indent="0" eaLnBrk="1" hangingPunct="1">
              <a:spcBef>
                <a:spcPts val="0"/>
              </a:spcBef>
              <a:spcAft>
                <a:spcPts val="600"/>
              </a:spcAft>
              <a:buNone/>
              <a:defRPr/>
            </a:pPr>
            <a:r>
              <a:rPr lang="de-DE" altLang="de-DE" sz="2800" b="1" u="sng" dirty="0">
                <a:solidFill>
                  <a:srgbClr val="FFE4B5"/>
                </a:solidFill>
                <a:latin typeface="Futura Hv BT" pitchFamily="34" charset="0"/>
              </a:rPr>
              <a:t>Ganztagsschule 7:55 Uhr bis 15:45 Uhr </a:t>
            </a:r>
          </a:p>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Gesunde Verpflegung von zu Hause mitbringen</a:t>
            </a:r>
          </a:p>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Als Getränk Wasser, Tee</a:t>
            </a:r>
          </a:p>
          <a:p>
            <a:pPr eaLnBrk="1" hangingPunct="1">
              <a:spcBef>
                <a:spcPts val="0"/>
              </a:spcBef>
              <a:spcAft>
                <a:spcPts val="600"/>
              </a:spcAft>
              <a:buFont typeface="Wingdings" panose="05000000000000000000" pitchFamily="2" charset="2"/>
              <a:buChar char="ü"/>
              <a:defRPr/>
            </a:pPr>
            <a:r>
              <a:rPr lang="de-DE" altLang="de-DE" sz="2400" dirty="0">
                <a:solidFill>
                  <a:srgbClr val="FFE4B5"/>
                </a:solidFill>
                <a:latin typeface="Futura Hv BT" pitchFamily="34" charset="0"/>
              </a:rPr>
              <a:t>Brötchen und warmes Mittagessen in der Mensa</a:t>
            </a:r>
          </a:p>
        </p:txBody>
      </p:sp>
      <p:sp>
        <p:nvSpPr>
          <p:cNvPr id="7" name="Titel 1">
            <a:extLst>
              <a:ext uri="{FF2B5EF4-FFF2-40B4-BE49-F238E27FC236}">
                <a16:creationId xmlns:a16="http://schemas.microsoft.com/office/drawing/2014/main" id="{793F1ED3-A709-4CF1-8653-2924FC6273F9}"/>
              </a:ext>
            </a:extLst>
          </p:cNvPr>
          <p:cNvSpPr>
            <a:spLocks noGrp="1"/>
          </p:cNvSpPr>
          <p:nvPr>
            <p:ph type="title" idx="4294967295"/>
          </p:nvPr>
        </p:nvSpPr>
        <p:spPr>
          <a:xfrm>
            <a:off x="1811337" y="872104"/>
            <a:ext cx="8569325" cy="914621"/>
          </a:xfrm>
          <a:prstGeom prst="rect">
            <a:avLst/>
          </a:prstGeom>
        </p:spPr>
        <p:txBody>
          <a:bodyPr/>
          <a:lstStyle/>
          <a:p>
            <a:pPr eaLnBrk="1" hangingPunct="1">
              <a:defRPr/>
            </a:pPr>
            <a:r>
              <a:rPr lang="de-DE" altLang="de-DE" sz="2800" dirty="0">
                <a:solidFill>
                  <a:srgbClr val="FFE4B5"/>
                </a:solidFill>
                <a:latin typeface="Futura Hv BT" pitchFamily="34" charset="0"/>
                <a:ea typeface="+mn-ea"/>
                <a:cs typeface="Arial" panose="020B0604020202020204" pitchFamily="34" charset="0"/>
              </a:rPr>
              <a:t>Klasse 5</a:t>
            </a:r>
            <a:br>
              <a:rPr lang="de-DE" altLang="de-DE" sz="2800" dirty="0">
                <a:solidFill>
                  <a:srgbClr val="FFE4B5"/>
                </a:solidFill>
                <a:latin typeface="Futura Hv BT" pitchFamily="34" charset="0"/>
                <a:ea typeface="+mn-ea"/>
                <a:cs typeface="Arial" panose="020B0604020202020204" pitchFamily="34" charset="0"/>
              </a:rPr>
            </a:br>
            <a:r>
              <a:rPr lang="de-DE" altLang="de-DE" sz="2800" dirty="0">
                <a:solidFill>
                  <a:srgbClr val="FFE4B5"/>
                </a:solidFill>
                <a:latin typeface="Futura Hv BT" pitchFamily="34" charset="0"/>
                <a:ea typeface="+mn-ea"/>
                <a:cs typeface="Arial" panose="020B0604020202020204" pitchFamily="34" charset="0"/>
              </a:rPr>
              <a:t>Gesund lernen</a:t>
            </a:r>
          </a:p>
        </p:txBody>
      </p:sp>
      <p:pic>
        <p:nvPicPr>
          <p:cNvPr id="5" name="Bild 1" descr="Quellbild anzeigen"/>
          <p:cNvPicPr/>
          <p:nvPr/>
        </p:nvPicPr>
        <p:blipFill>
          <a:blip r:embed="rId3">
            <a:extLst>
              <a:ext uri="{28A0092B-C50C-407E-A947-70E740481C1C}">
                <a14:useLocalDpi xmlns:a14="http://schemas.microsoft.com/office/drawing/2010/main" val="0"/>
              </a:ext>
            </a:extLst>
          </a:blip>
          <a:srcRect/>
          <a:stretch>
            <a:fillRect/>
          </a:stretch>
        </p:blipFill>
        <p:spPr bwMode="auto">
          <a:xfrm>
            <a:off x="7422549" y="2006049"/>
            <a:ext cx="4506099" cy="3184121"/>
          </a:xfrm>
          <a:prstGeom prst="rect">
            <a:avLst/>
          </a:prstGeom>
          <a:noFill/>
          <a:ln>
            <a:noFill/>
          </a:ln>
        </p:spPr>
      </p:pic>
      <p:sp>
        <p:nvSpPr>
          <p:cNvPr id="6" name="Titel 1">
            <a:extLst>
              <a:ext uri="{FF2B5EF4-FFF2-40B4-BE49-F238E27FC236}">
                <a16:creationId xmlns:a16="http://schemas.microsoft.com/office/drawing/2014/main" id="{ACA5B490-5E72-4D80-8E98-429C12DE6309}"/>
              </a:ext>
            </a:extLst>
          </p:cNvPr>
          <p:cNvSpPr txBox="1">
            <a:spLocks/>
          </p:cNvSpPr>
          <p:nvPr/>
        </p:nvSpPr>
        <p:spPr>
          <a:xfrm>
            <a:off x="1981200" y="274638"/>
            <a:ext cx="8229600" cy="8445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de-DE" cap="small" dirty="0">
                <a:solidFill>
                  <a:srgbClr val="FFE4B5"/>
                </a:solidFill>
                <a:latin typeface="Futura Hv BT" pitchFamily="34" charset="0"/>
              </a:rPr>
              <a:t>Gesamtschule Bergheim</a:t>
            </a:r>
          </a:p>
        </p:txBody>
      </p:sp>
    </p:spTree>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1539</Words>
  <Application>Microsoft Office PowerPoint</Application>
  <PresentationFormat>Breitbild</PresentationFormat>
  <Paragraphs>201</Paragraphs>
  <Slides>19</Slides>
  <Notes>19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Calibri</vt:lpstr>
      <vt:lpstr>Futura Hv BT</vt:lpstr>
      <vt:lpstr>Wingdings</vt:lpstr>
      <vt:lpstr>Larissa-Design</vt:lpstr>
      <vt:lpstr>Gesamtschule Bergheim</vt:lpstr>
      <vt:lpstr>PowerPoint-Präsentation</vt:lpstr>
      <vt:lpstr>PowerPoint-Präsentation</vt:lpstr>
      <vt:lpstr>PowerPoint-Präsentation</vt:lpstr>
      <vt:lpstr>PowerPoint-Präsentation</vt:lpstr>
      <vt:lpstr>PowerPoint-Präsentation</vt:lpstr>
      <vt:lpstr>Klasse 5  Wir Eltern beteiligen uns am Schulleben </vt:lpstr>
      <vt:lpstr>Klasse 5 Wir werden eine Lerngemeinschaft</vt:lpstr>
      <vt:lpstr>Klasse 5 Gesund lernen</vt:lpstr>
      <vt:lpstr>Klasse 5 Gesund lernen</vt:lpstr>
      <vt:lpstr>Klasse 5 Gesund lernen</vt:lpstr>
      <vt:lpstr>Klasse 5 Gesund lernen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privat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Gesamtschule Bergheim</dc:title>
  <dc:creator>Jennifer Keller</dc:creator>
  <cp:lastModifiedBy>natascha.kierdorf@gs.schule</cp:lastModifiedBy>
  <cp:revision>373</cp:revision>
  <cp:lastPrinted>2026-07-15T12:44:32Z</cp:lastPrinted>
  <dcterms:created xsi:type="dcterms:W3CDTF">2008-11-09T08:42:48Z</dcterms:created>
  <dcterms:modified xsi:type="dcterms:W3CDTF">2026-07-15T12:53:07Z</dcterms:modified>
</cp:coreProperties>
</file>